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4"/>
  </p:sldMasterIdLst>
  <p:notesMasterIdLst>
    <p:notesMasterId r:id="rId33"/>
  </p:notesMasterIdLst>
  <p:handoutMasterIdLst>
    <p:handoutMasterId r:id="rId34"/>
  </p:handoutMasterIdLst>
  <p:sldIdLst>
    <p:sldId id="256" r:id="rId5"/>
    <p:sldId id="271" r:id="rId6"/>
    <p:sldId id="290" r:id="rId7"/>
    <p:sldId id="293" r:id="rId8"/>
    <p:sldId id="272" r:id="rId9"/>
    <p:sldId id="278" r:id="rId10"/>
    <p:sldId id="279" r:id="rId11"/>
    <p:sldId id="273" r:id="rId12"/>
    <p:sldId id="274" r:id="rId13"/>
    <p:sldId id="263" r:id="rId14"/>
    <p:sldId id="280" r:id="rId15"/>
    <p:sldId id="295" r:id="rId16"/>
    <p:sldId id="266" r:id="rId17"/>
    <p:sldId id="287" r:id="rId18"/>
    <p:sldId id="288" r:id="rId19"/>
    <p:sldId id="289" r:id="rId20"/>
    <p:sldId id="292" r:id="rId21"/>
    <p:sldId id="269" r:id="rId22"/>
    <p:sldId id="282" r:id="rId23"/>
    <p:sldId id="283" r:id="rId24"/>
    <p:sldId id="284" r:id="rId25"/>
    <p:sldId id="285" r:id="rId26"/>
    <p:sldId id="286" r:id="rId27"/>
    <p:sldId id="281" r:id="rId28"/>
    <p:sldId id="291" r:id="rId29"/>
    <p:sldId id="276" r:id="rId30"/>
    <p:sldId id="277" r:id="rId31"/>
    <p:sldId id="296" r:id="rId3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F39"/>
    <a:srgbClr val="1E2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6"/>
    <p:restoredTop sz="94660"/>
  </p:normalViewPr>
  <p:slideViewPr>
    <p:cSldViewPr>
      <p:cViewPr varScale="1">
        <p:scale>
          <a:sx n="76" d="100"/>
          <a:sy n="76" d="100"/>
        </p:scale>
        <p:origin x="208" y="101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2/23/24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2/23/24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uk-UA" smtClean="0"/>
              <a:t>6</a:t>
            </a:fld>
            <a:endParaRPr lang="uk-UA"/>
          </a:p>
        </p:txBody>
      </p:sp>
    </p:spTree>
    <p:extLst>
      <p:ext uri="{BB962C8B-B14F-4D97-AF65-F5344CB8AC3E}">
        <p14:creationId xmlns:p14="http://schemas.microsoft.com/office/powerpoint/2010/main" val="49823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dirty="0"/>
          </a:p>
        </p:txBody>
      </p:sp>
    </p:spTree>
    <p:extLst>
      <p:ext uri="{BB962C8B-B14F-4D97-AF65-F5344CB8AC3E}">
        <p14:creationId xmlns:p14="http://schemas.microsoft.com/office/powerpoint/2010/main" val="347136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dirty="0"/>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271"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128" y="3428999"/>
            <a:ext cx="5516629" cy="2268559"/>
          </a:xfrm>
        </p:spPr>
        <p:txBody>
          <a:bodyPr anchor="t">
            <a:normAutofit/>
          </a:bodyPr>
          <a:lstStyle>
            <a:lvl1pPr algn="r">
              <a:defRPr sz="5998"/>
            </a:lvl1pPr>
          </a:lstStyle>
          <a:p>
            <a:r>
              <a:rPr lang="en-US"/>
              <a:t>Click to edit Master title style</a:t>
            </a:r>
            <a:endParaRPr lang="en-US" dirty="0"/>
          </a:p>
        </p:txBody>
      </p:sp>
      <p:sp>
        <p:nvSpPr>
          <p:cNvPr id="3" name="Subtitle 2"/>
          <p:cNvSpPr>
            <a:spLocks noGrp="1"/>
          </p:cNvSpPr>
          <p:nvPr>
            <p:ph type="subTitle" idx="1"/>
          </p:nvPr>
        </p:nvSpPr>
        <p:spPr>
          <a:xfrm>
            <a:off x="2771552" y="2268787"/>
            <a:ext cx="5356205" cy="1160213"/>
          </a:xfrm>
        </p:spPr>
        <p:txBody>
          <a:bodyPr tIns="0" anchor="b">
            <a:normAutofit/>
          </a:bodyPr>
          <a:lstStyle>
            <a:lvl1pPr marL="0" indent="0" algn="r">
              <a:buNone/>
              <a:defRPr sz="1799" b="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48F63A3B-78C7-47BE-AE5E-E10140E04643}" type="slidenum">
              <a:rPr lang="en-US" smtClean="0"/>
              <a:t>‹#›</a:t>
            </a:fld>
            <a:endParaRPr lang="en-US" dirty="0"/>
          </a:p>
        </p:txBody>
      </p:sp>
      <p:sp>
        <p:nvSpPr>
          <p:cNvPr id="13" name="TextBox 12"/>
          <p:cNvSpPr txBox="1"/>
          <p:nvPr/>
        </p:nvSpPr>
        <p:spPr>
          <a:xfrm>
            <a:off x="2190711" y="3262853"/>
            <a:ext cx="415528" cy="461665"/>
          </a:xfrm>
          <a:prstGeom prst="rect">
            <a:avLst/>
          </a:prstGeom>
          <a:noFill/>
        </p:spPr>
        <p:txBody>
          <a:bodyPr wrap="square" rtlCol="0">
            <a:spAutoFit/>
          </a:bodyPr>
          <a:lstStyle/>
          <a:p>
            <a:pPr algn="r"/>
            <a:r>
              <a:rPr lang="en-US" sz="2399" dirty="0">
                <a:solidFill>
                  <a:schemeClr val="accent6"/>
                </a:solidFill>
                <a:latin typeface="Wingdings 3" panose="05040102010807070707" pitchFamily="18" charset="2"/>
              </a:rPr>
              <a:t>z</a:t>
            </a:r>
            <a:endParaRPr lang="en-US" sz="2399"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7097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3664" y="641225"/>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128" y="808057"/>
            <a:ext cx="795202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27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4395" y="416109"/>
            <a:ext cx="415636" cy="369236"/>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6974" y="805818"/>
            <a:ext cx="1326174"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072" y="970410"/>
            <a:ext cx="6465219"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8094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TextBox 6"/>
          <p:cNvSpPr txBox="1"/>
          <p:nvPr/>
        </p:nvSpPr>
        <p:spPr>
          <a:xfrm>
            <a:off x="2194371" y="641225"/>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33011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272" y="2962586"/>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193" y="3147254"/>
            <a:ext cx="7954488" cy="1424746"/>
          </a:xfrm>
        </p:spPr>
        <p:txBody>
          <a:bodyPr anchor="t">
            <a:normAutofit/>
          </a:bodyPr>
          <a:lstStyle>
            <a:lvl1pPr algn="r">
              <a:defRPr sz="3199"/>
            </a:lvl1pPr>
          </a:lstStyle>
          <a:p>
            <a:r>
              <a:rPr lang="en-US"/>
              <a:t>Click to edit Master title style</a:t>
            </a:r>
            <a:endParaRPr lang="en-US" dirty="0"/>
          </a:p>
        </p:txBody>
      </p:sp>
      <p:sp>
        <p:nvSpPr>
          <p:cNvPr id="3" name="Text Placeholder 2"/>
          <p:cNvSpPr>
            <a:spLocks noGrp="1"/>
          </p:cNvSpPr>
          <p:nvPr>
            <p:ph type="body" idx="1"/>
          </p:nvPr>
        </p:nvSpPr>
        <p:spPr>
          <a:xfrm>
            <a:off x="2773246" y="2268786"/>
            <a:ext cx="7789902" cy="878468"/>
          </a:xfrm>
        </p:spPr>
        <p:txBody>
          <a:bodyPr tIns="0" anchor="b">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21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194" y="805818"/>
            <a:ext cx="7948913"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4696" y="2052116"/>
            <a:ext cx="3890946"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4900" y="2052115"/>
            <a:ext cx="3893208"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TextBox 9"/>
          <p:cNvSpPr txBox="1"/>
          <p:nvPr/>
        </p:nvSpPr>
        <p:spPr>
          <a:xfrm>
            <a:off x="2195600" y="641223"/>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390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079" y="636424"/>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193" y="805818"/>
            <a:ext cx="7954488"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8606" y="2052115"/>
            <a:ext cx="3895452" cy="713818"/>
          </a:xfrm>
        </p:spPr>
        <p:txBody>
          <a:bodyPr anchor="b">
            <a:noAutofit/>
          </a:bodyPr>
          <a:lstStyle>
            <a:lvl1pPr marL="0" indent="0" algn="l">
              <a:lnSpc>
                <a:spcPct val="100000"/>
              </a:lnSpc>
              <a:buNone/>
              <a:defRPr sz="2199" b="0" cap="none" baseline="0">
                <a:solidFill>
                  <a:schemeClr val="accent6"/>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2608606" y="2851331"/>
            <a:ext cx="3892609"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4898" y="2052115"/>
            <a:ext cx="3898782" cy="713818"/>
          </a:xfrm>
        </p:spPr>
        <p:txBody>
          <a:bodyPr anchor="b">
            <a:noAutofit/>
          </a:bodyPr>
          <a:lstStyle>
            <a:lvl1pPr marL="0" indent="0" algn="l">
              <a:lnSpc>
                <a:spcPct val="100000"/>
              </a:lnSpc>
              <a:buNone/>
              <a:defRPr sz="2199" b="0" cap="none" baseline="0">
                <a:solidFill>
                  <a:schemeClr val="accent6"/>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4899" y="2851331"/>
            <a:ext cx="3898782"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458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8" name="TextBox 7"/>
          <p:cNvSpPr txBox="1"/>
          <p:nvPr/>
        </p:nvSpPr>
        <p:spPr>
          <a:xfrm>
            <a:off x="2195600" y="641226"/>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8177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764DE79-268F-4C1A-8933-263129D2AF90}" type="datetimeFigureOut">
              <a:rPr lang="en-US" smtClean="0"/>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69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3749" y="1127550"/>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9810" y="1282452"/>
            <a:ext cx="2663667" cy="1903241"/>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118820" y="805818"/>
            <a:ext cx="5444860"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69809" y="3186155"/>
            <a:ext cx="2663667" cy="2386397"/>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3671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5305" y="3229"/>
            <a:ext cx="4628528"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10" name="TextBox 9"/>
          <p:cNvSpPr txBox="1"/>
          <p:nvPr/>
        </p:nvSpPr>
        <p:spPr>
          <a:xfrm>
            <a:off x="1554281" y="1127550"/>
            <a:ext cx="415528" cy="369332"/>
          </a:xfrm>
          <a:prstGeom prst="rect">
            <a:avLst/>
          </a:prstGeom>
          <a:noFill/>
        </p:spPr>
        <p:txBody>
          <a:bodyPr wrap="square" rtlCol="0">
            <a:spAutoFit/>
          </a:bodyPr>
          <a:lstStyle/>
          <a:p>
            <a:pPr algn="r"/>
            <a:r>
              <a:rPr lang="en-US" sz="1799"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728" y="1282453"/>
            <a:ext cx="3969952" cy="1900473"/>
          </a:xfrm>
        </p:spPr>
        <p:txBody>
          <a:bodyPr anchor="b">
            <a:normAutofit/>
          </a:bodyPr>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969809" y="3182928"/>
            <a:ext cx="3970840" cy="2386394"/>
          </a:xfrm>
        </p:spPr>
        <p:txBody>
          <a:bodyPr>
            <a:normAutofit/>
          </a:bodyPr>
          <a:lstStyle>
            <a:lvl1pPr marL="0" indent="0" algn="l">
              <a:buNone/>
              <a:defRPr sz="19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5700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057" y="2105202"/>
            <a:ext cx="9357767"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6693" cy="6858000"/>
          </a:xfrm>
          <a:prstGeom prst="rect">
            <a:avLst/>
          </a:prstGeom>
        </p:spPr>
      </p:pic>
      <p:sp>
        <p:nvSpPr>
          <p:cNvPr id="8" name="Rectangle 7"/>
          <p:cNvSpPr/>
          <p:nvPr/>
        </p:nvSpPr>
        <p:spPr>
          <a:xfrm>
            <a:off x="0" y="0"/>
            <a:ext cx="96392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128" y="808057"/>
            <a:ext cx="7956259"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2877" y="2052116"/>
            <a:ext cx="779451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200" y="5270628"/>
            <a:ext cx="2662729" cy="182832"/>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C764DE79-268F-4C1A-8933-263129D2AF90}" type="datetimeFigureOut">
              <a:rPr lang="en-US" smtClean="0"/>
              <a:t>2/24/24</a:t>
            </a:fld>
            <a:endParaRPr lang="en-US" dirty="0"/>
          </a:p>
        </p:txBody>
      </p:sp>
      <p:sp>
        <p:nvSpPr>
          <p:cNvPr id="5" name="Footer Placeholder 4"/>
          <p:cNvSpPr>
            <a:spLocks noGrp="1"/>
          </p:cNvSpPr>
          <p:nvPr>
            <p:ph type="ftr" sz="quarter" idx="3"/>
          </p:nvPr>
        </p:nvSpPr>
        <p:spPr>
          <a:xfrm rot="5400000">
            <a:off x="-2237314" y="3661168"/>
            <a:ext cx="5885352" cy="179129"/>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366" y="164593"/>
            <a:ext cx="636561" cy="322851"/>
          </a:xfrm>
          <a:prstGeom prst="rect">
            <a:avLst/>
          </a:prstGeom>
        </p:spPr>
        <p:txBody>
          <a:bodyPr vert="horz" lIns="91440" tIns="45720" rIns="45720" bIns="45720" rtlCol="0" anchor="ctr"/>
          <a:lstStyle>
            <a:lvl1pPr algn="r">
              <a:defRPr sz="1799">
                <a:solidFill>
                  <a:schemeClr val="tx1">
                    <a:tint val="75000"/>
                  </a:schemeClr>
                </a:solidFill>
              </a:defRPr>
            </a:lvl1pPr>
          </a:lstStyle>
          <a:p>
            <a:fld id="{48F63A3B-78C7-47BE-AE5E-E10140E04643}" type="slidenum">
              <a:rPr lang="en-US" smtClean="0"/>
              <a:t>‹#›</a:t>
            </a:fld>
            <a:endParaRPr lang="en-US" dirty="0"/>
          </a:p>
        </p:txBody>
      </p:sp>
      <p:sp>
        <p:nvSpPr>
          <p:cNvPr id="57" name="Rectangle 56"/>
          <p:cNvSpPr/>
          <p:nvPr/>
        </p:nvSpPr>
        <p:spPr>
          <a:xfrm>
            <a:off x="961792"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6978247"/>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r" defTabSz="914126" rtl="0" eaLnBrk="1" latinLnBrk="0" hangingPunct="1">
        <a:lnSpc>
          <a:spcPct val="90000"/>
        </a:lnSpc>
        <a:spcBef>
          <a:spcPct val="0"/>
        </a:spcBef>
        <a:buNone/>
        <a:defRPr sz="3399" b="0" i="0" kern="1200" cap="none">
          <a:solidFill>
            <a:schemeClr val="tx1"/>
          </a:solidFill>
          <a:effectLst/>
          <a:latin typeface="+mj-lt"/>
          <a:ea typeface="+mj-ea"/>
          <a:cs typeface="+mj-cs"/>
        </a:defRPr>
      </a:lvl1pPr>
    </p:titleStyle>
    <p:bodyStyle>
      <a:lvl1pPr marL="344385" indent="-344385" algn="l" defTabSz="914126"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1999" kern="1200">
          <a:solidFill>
            <a:schemeClr val="tx1"/>
          </a:solidFill>
          <a:effectLst/>
          <a:latin typeface="+mn-lt"/>
          <a:ea typeface="+mn-ea"/>
          <a:cs typeface="+mn-cs"/>
        </a:defRPr>
      </a:lvl1pPr>
      <a:lvl2pPr marL="795099"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799" kern="1200">
          <a:solidFill>
            <a:schemeClr val="tx1"/>
          </a:solidFill>
          <a:effectLst/>
          <a:latin typeface="+mn-lt"/>
          <a:ea typeface="+mn-ea"/>
          <a:cs typeface="+mn-cs"/>
        </a:defRPr>
      </a:lvl2pPr>
      <a:lvl3pPr marL="1258510"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225"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2636"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1823"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027"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4231"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0436"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istockphoto.com/photo/bandipur-village-in-nepal-gm521074945-50143520?phrase=nepal&amp;searchscope=image%2Cfilm"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s://culturalatlas.sbs.com.au/nepalese-culture/nepalese-culture-communication" TargetMode="External"/><Relationship Id="rId3" Type="http://schemas.openxmlformats.org/officeDocument/2006/relationships/image" Target="../media/image3.png"/><Relationship Id="rId7" Type="http://schemas.openxmlformats.org/officeDocument/2006/relationships/hyperlink" Target="https://mohp.gov.np/uploads/Resources/1657877144550National%20Oral%20Health%20Policy.pdf" TargetMode="External"/><Relationship Id="rId12" Type="http://schemas.openxmlformats.org/officeDocument/2006/relationships/hyperlink" Target="https://www.dentistryiq.com/dental-hygiene/clinical-hygiene/article/16354269/oral-health-in-nepal"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s://www.dadarivista.com/Singoli-articoli/2011-dicembre/pa3.pdf" TargetMode="External"/><Relationship Id="rId11" Type="http://schemas.openxmlformats.org/officeDocument/2006/relationships/hyperlink" Target="https://nepalitimes.com/news/bel-bibaha" TargetMode="External"/><Relationship Id="rId5" Type="http://schemas.openxmlformats.org/officeDocument/2006/relationships/hyperlink" Target="https://www.jevaia.org/" TargetMode="External"/><Relationship Id="rId10" Type="http://schemas.openxmlformats.org/officeDocument/2006/relationships/hyperlink" Target="https://culturalatlas.sbs.com.au/nepalese-culture/nepalese-culture-religionAccessed" TargetMode="External"/><Relationship Id="rId4" Type="http://schemas.openxmlformats.org/officeDocument/2006/relationships/hyperlink" Target="https://cdn.who.int/media/docs/default-source/country-profiles/oral-health/oral-health-npl-2022-country-profile.pdf?sfvrsn=1e39b720_9&amp;download=true" TargetMode="External"/><Relationship Id="rId9" Type="http://schemas.openxmlformats.org/officeDocument/2006/relationships/hyperlink" Target="https://culturalatlas.sbs.com.au/nepalese-culture/nepalese-culture-family"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togetherwomenrise.org/customsandcuisine/nepal/#:~:text=The%20Nepali%20staples%20consist%20primarily,supplemented%20by%20some%20meat%20preparation" TargetMode="External"/><Relationship Id="rId3" Type="http://schemas.openxmlformats.org/officeDocument/2006/relationships/image" Target="../media/image3.png"/><Relationship Id="rId7" Type="http://schemas.openxmlformats.org/officeDocument/2006/relationships/hyperlink" Target="https://www.washingtonpost.com/lifestyle/magazine/a-bethesda-native-works-to-improve-dental-care-in-nepal/2013/08/29/77a8e964-003e-11e3-96a8-d3b921c0924a_story.html"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s://english.onlinekhabar.com/nutrition-eating-habits-nepali-youth.html" TargetMode="External"/><Relationship Id="rId5" Type="http://schemas.openxmlformats.org/officeDocument/2006/relationships/hyperlink" Target="https://www.britannica.com/topic/history-of-Nepal" TargetMode="External"/><Relationship Id="rId4" Type="http://schemas.openxmlformats.org/officeDocument/2006/relationships/hyperlink" Target="https://pulitzercenter.org/stories/obstacles-providing-oral-healthcare-nepa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himalayanglacier.com/interesting-facts-about-nepal/" TargetMode="External"/><Relationship Id="rId3" Type="http://schemas.openxmlformats.org/officeDocument/2006/relationships/image" Target="../media/image6.png"/><Relationship Id="rId7" Type="http://schemas.openxmlformats.org/officeDocument/2006/relationships/hyperlink" Target="https://www.who.int/publications/m/item/oral-health-npl-2022-country-profile" TargetMode="Externa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hyperlink" Target="https://www.visitnepal.com/nepal_information/general.php" TargetMode="External"/><Relationship Id="rId5" Type="http://schemas.openxmlformats.org/officeDocument/2006/relationships/hyperlink" Target="https://honeyguideapps.com/blog/unique-traditions-in-nepal" TargetMode="External"/><Relationship Id="rId4" Type="http://schemas.openxmlformats.org/officeDocument/2006/relationships/hyperlink" Target="https://www.topasiatour.com/nepal/food-culture-in-nepa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www.istockphoto.com/photo/kathmandu-golden-sunset-light-illuminating-ancient-square-temples-bhaktapur-nepal-gm628303894-111497775?phrase=nepal&amp;searchscope=image%2Cfilm" TargetMode="External"/><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90" name="Picture 89">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91" name="Rectangle 90">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700"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andipur village in Nepal Bandipur village in Nepal, HDR photography nepal stock pictures, royalty-free photos &amp; images">
            <a:extLst>
              <a:ext uri="{FF2B5EF4-FFF2-40B4-BE49-F238E27FC236}">
                <a16:creationId xmlns:a16="http://schemas.microsoft.com/office/drawing/2014/main" id="{221A1BF1-350D-23E9-13F0-760B9DA5E245}"/>
              </a:ext>
            </a:extLst>
          </p:cNvPr>
          <p:cNvPicPr>
            <a:picLocks noChangeAspect="1"/>
          </p:cNvPicPr>
          <p:nvPr/>
        </p:nvPicPr>
        <p:blipFill rotWithShape="1">
          <a:blip r:embed="rId5"/>
          <a:srcRect l="95" t="22787" r="-97" b="5494"/>
          <a:stretch/>
        </p:blipFill>
        <p:spPr>
          <a:xfrm>
            <a:off x="1013455" y="0"/>
            <a:ext cx="10407948" cy="4700408"/>
          </a:xfrm>
          <a:prstGeom prst="rect">
            <a:avLst/>
          </a:prstGeom>
        </p:spPr>
      </p:pic>
      <p:sp>
        <p:nvSpPr>
          <p:cNvPr id="2" name="Title 1"/>
          <p:cNvSpPr>
            <a:spLocks noGrp="1"/>
          </p:cNvSpPr>
          <p:nvPr>
            <p:ph type="ctrTitle"/>
          </p:nvPr>
        </p:nvSpPr>
        <p:spPr>
          <a:xfrm>
            <a:off x="3869598" y="140356"/>
            <a:ext cx="4533535" cy="897901"/>
          </a:xfrm>
        </p:spPr>
        <p:txBody>
          <a:bodyPr vert="horz" lIns="91440" tIns="45720" rIns="91440" bIns="45720" rtlCol="0" anchor="t">
            <a:noAutofit/>
          </a:bodyPr>
          <a:lstStyle/>
          <a:p>
            <a:pPr algn="ctr"/>
            <a:r>
              <a:rPr lang="en-US" sz="6000" dirty="0">
                <a:latin typeface="Times New Roman"/>
                <a:cs typeface="Times New Roman"/>
              </a:rPr>
              <a:t>Nepal:</a:t>
            </a:r>
            <a:br>
              <a:rPr lang="en-US" sz="6000" dirty="0">
                <a:latin typeface="Times New Roman"/>
                <a:cs typeface="Times New Roman"/>
              </a:rPr>
            </a:br>
            <a:r>
              <a:rPr lang="en-US" sz="4000" dirty="0">
                <a:latin typeface="Times New Roman"/>
                <a:cs typeface="Times New Roman"/>
              </a:rPr>
              <a:t>The Himalayan kingdom</a:t>
            </a:r>
            <a:r>
              <a:rPr lang="en-US" sz="4000" dirty="0"/>
              <a:t> </a:t>
            </a:r>
            <a:endParaRPr lang="en-US" sz="4000" dirty="0">
              <a:cs typeface="Arial"/>
            </a:endParaRPr>
          </a:p>
        </p:txBody>
      </p:sp>
      <p:sp>
        <p:nvSpPr>
          <p:cNvPr id="4" name="TextBox 3"/>
          <p:cNvSpPr txBox="1"/>
          <p:nvPr/>
        </p:nvSpPr>
        <p:spPr>
          <a:xfrm>
            <a:off x="903921" y="4478348"/>
            <a:ext cx="10381465" cy="261610"/>
          </a:xfrm>
          <a:prstGeom prst="rect">
            <a:avLst/>
          </a:prstGeom>
          <a:noFill/>
        </p:spPr>
        <p:txBody>
          <a:bodyPr wrap="square" rtlCol="0">
            <a:spAutoFit/>
          </a:bodyPr>
          <a:lstStyle/>
          <a:p>
            <a:r>
              <a:rPr lang="en-CA" sz="1050" u="sng" dirty="0">
                <a:solidFill>
                  <a:schemeClr val="tx2"/>
                </a:solidFill>
                <a:hlinkClick r:id="rId6">
                  <a:extLst>
                    <a:ext uri="{A12FA001-AC4F-418D-AE19-62706E023703}">
                      <ahyp:hlinkClr xmlns:ahyp="http://schemas.microsoft.com/office/drawing/2018/hyperlinkcolor" val="tx"/>
                    </a:ext>
                  </a:extLst>
                </a:hlinkClick>
              </a:rPr>
              <a:t>https://www.istockphoto.com/photo/bandipur-village-in-nepal-gm521074945-50143520?phrase=nepal&amp;searchscope=image%2Cfilm</a:t>
            </a:r>
            <a:r>
              <a:rPr lang="en-CA" sz="1050" dirty="0">
                <a:solidFill>
                  <a:schemeClr val="tx2"/>
                </a:solidFill>
              </a:rPr>
              <a:t> </a:t>
            </a:r>
            <a:endParaRPr lang="en-US" sz="1050" dirty="0">
              <a:solidFill>
                <a:schemeClr val="tx2"/>
              </a:solidFill>
            </a:endParaRPr>
          </a:p>
        </p:txBody>
      </p:sp>
      <p:sp>
        <p:nvSpPr>
          <p:cNvPr id="3" name="Subtitle 2"/>
          <p:cNvSpPr>
            <a:spLocks noGrp="1"/>
          </p:cNvSpPr>
          <p:nvPr>
            <p:ph type="subTitle" idx="1"/>
          </p:nvPr>
        </p:nvSpPr>
        <p:spPr>
          <a:xfrm>
            <a:off x="1108040" y="4767293"/>
            <a:ext cx="9060092" cy="1938413"/>
          </a:xfrm>
        </p:spPr>
        <p:txBody>
          <a:bodyPr>
            <a:noAutofit/>
          </a:bodyPr>
          <a:lstStyle/>
          <a:p>
            <a:pPr algn="l">
              <a:lnSpc>
                <a:spcPct val="110000"/>
              </a:lnSpc>
            </a:pPr>
            <a:r>
              <a:rPr lang="en-US" sz="2000" dirty="0">
                <a:latin typeface="Times New Roman"/>
                <a:cs typeface="Times New Roman"/>
              </a:rPr>
              <a:t>DH 107 Communication Techniques</a:t>
            </a:r>
            <a:endParaRPr lang="en-US" sz="2000" dirty="0">
              <a:cs typeface="Arial"/>
            </a:endParaRPr>
          </a:p>
          <a:p>
            <a:pPr algn="l">
              <a:lnSpc>
                <a:spcPct val="110000"/>
              </a:lnSpc>
            </a:pPr>
            <a:r>
              <a:rPr lang="en-US" sz="2000" dirty="0">
                <a:latin typeface="Times New Roman"/>
                <a:cs typeface="Times New Roman"/>
              </a:rPr>
              <a:t>Instructor: Mrs. Smith RDH</a:t>
            </a:r>
          </a:p>
          <a:p>
            <a:pPr algn="l">
              <a:lnSpc>
                <a:spcPct val="110000"/>
              </a:lnSpc>
            </a:pPr>
            <a:r>
              <a:rPr lang="en-US" sz="2000" dirty="0">
                <a:latin typeface="Times New Roman"/>
                <a:cs typeface="Times New Roman"/>
              </a:rPr>
              <a:t>Presented by: Megan Walbauer and Dema Al-Nakeeb. </a:t>
            </a:r>
            <a:endParaRPr lang="en-US" sz="2000" dirty="0">
              <a:latin typeface="Times New Roman" panose="02020603050405020304" pitchFamily="18" charset="0"/>
              <a:cs typeface="Times New Roman" panose="02020603050405020304" pitchFamily="18" charset="0"/>
            </a:endParaRPr>
          </a:p>
          <a:p>
            <a:pPr algn="l">
              <a:lnSpc>
                <a:spcPct val="110000"/>
              </a:lnSpc>
            </a:pPr>
            <a:r>
              <a:rPr lang="en-US" sz="2000" dirty="0">
                <a:latin typeface="Times New Roman"/>
                <a:cs typeface="Times New Roman"/>
              </a:rPr>
              <a:t>Due: March 1/2024</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711" y="3262852"/>
            <a:ext cx="415528"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pic>
        <p:nvPicPr>
          <p:cNvPr id="2" name="Picture 1" descr="A plate of food on a table&#10;&#10;Description automatically generated">
            <a:extLst>
              <a:ext uri="{FF2B5EF4-FFF2-40B4-BE49-F238E27FC236}">
                <a16:creationId xmlns:a16="http://schemas.microsoft.com/office/drawing/2014/main" id="{3A586667-3DC6-DCB7-5DD2-9707E4DC578F}"/>
              </a:ext>
            </a:extLst>
          </p:cNvPr>
          <p:cNvPicPr>
            <a:picLocks noChangeAspect="1"/>
          </p:cNvPicPr>
          <p:nvPr/>
        </p:nvPicPr>
        <p:blipFill rotWithShape="1">
          <a:blip r:embed="rId5"/>
          <a:srcRect t="2892" r="9090" b="20477"/>
          <a:stretch/>
        </p:blipFill>
        <p:spPr>
          <a:xfrm flipH="1">
            <a:off x="20" y="227"/>
            <a:ext cx="12188500" cy="6858000"/>
          </a:xfrm>
          <a:prstGeom prst="rect">
            <a:avLst/>
          </a:prstGeom>
        </p:spPr>
      </p:pic>
      <p:pic>
        <p:nvPicPr>
          <p:cNvPr id="24" name="Picture 23">
            <a:extLst>
              <a:ext uri="{FF2B5EF4-FFF2-40B4-BE49-F238E27FC236}">
                <a16:creationId xmlns:a16="http://schemas.microsoft.com/office/drawing/2014/main" id="{97E95E2F-46AB-4CC1-B3EC-E895B83649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6" name="Picture 25">
            <a:extLst>
              <a:ext uri="{FF2B5EF4-FFF2-40B4-BE49-F238E27FC236}">
                <a16:creationId xmlns:a16="http://schemas.microsoft.com/office/drawing/2014/main" id="{948DAB23-6C4D-4138-8D67-DC09574BC8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8" name="Rectangle 27">
            <a:extLst>
              <a:ext uri="{FF2B5EF4-FFF2-40B4-BE49-F238E27FC236}">
                <a16:creationId xmlns:a16="http://schemas.microsoft.com/office/drawing/2014/main" id="{27F7FCF9-9DC8-4809-ABA1-9E838A2C2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CDABCB5-7B43-4F1E-A92D-40B7FC42C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068540E-7885-4861-BD0F-31569004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588967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69826" y="126465"/>
            <a:ext cx="4127067" cy="2268559"/>
          </a:xfrm>
        </p:spPr>
        <p:txBody>
          <a:bodyPr vert="horz" lIns="91440" tIns="45720" rIns="91440" bIns="45720" rtlCol="0" anchor="t">
            <a:normAutofit/>
          </a:bodyPr>
          <a:lstStyle/>
          <a:p>
            <a:pPr algn="l" defTabSz="914400"/>
            <a:r>
              <a:rPr lang="en-US" sz="3400" dirty="0">
                <a:latin typeface="Times New Roman" panose="02020603050405020304" pitchFamily="18" charset="0"/>
                <a:cs typeface="Times New Roman" panose="02020603050405020304" pitchFamily="18" charset="0"/>
              </a:rPr>
              <a:t>Dietary habits:</a:t>
            </a:r>
          </a:p>
        </p:txBody>
      </p:sp>
      <p:sp>
        <p:nvSpPr>
          <p:cNvPr id="5" name="Text Placeholder 4"/>
          <p:cNvSpPr>
            <a:spLocks noGrp="1"/>
          </p:cNvSpPr>
          <p:nvPr>
            <p:ph type="body" idx="1"/>
          </p:nvPr>
        </p:nvSpPr>
        <p:spPr>
          <a:xfrm>
            <a:off x="933867" y="1867093"/>
            <a:ext cx="5992919" cy="4752797"/>
          </a:xfrm>
        </p:spPr>
        <p:txBody>
          <a:bodyPr vert="horz" lIns="91440" tIns="0" rIns="91440" bIns="45720" rtlCol="0" anchor="b">
            <a:noAutofit/>
          </a:bodyPr>
          <a:lstStyle/>
          <a:p>
            <a:pPr marL="342900" indent="-342900" algn="l" defTabSz="914400">
              <a:lnSpc>
                <a:spcPct val="110000"/>
              </a:lnSpc>
              <a:buFont typeface="Wingdings" pitchFamily="2" charset="2"/>
              <a:buChar char="§"/>
            </a:pPr>
            <a:r>
              <a:rPr lang="en-US" sz="2200" dirty="0">
                <a:latin typeface="Times New Roman"/>
                <a:cs typeface="Times New Roman"/>
              </a:rPr>
              <a:t>Two primary culinary traditions of Indian &amp; Tibetan this reflects the diversity of the Himalayans. </a:t>
            </a:r>
            <a:r>
              <a:rPr lang="en-US" sz="2200" baseline="-25000" dirty="0">
                <a:latin typeface="Times New Roman"/>
                <a:cs typeface="Times New Roman"/>
              </a:rPr>
              <a:t>15</a:t>
            </a:r>
          </a:p>
          <a:p>
            <a:pPr marL="342900" indent="-342900" algn="l" defTabSz="914400">
              <a:lnSpc>
                <a:spcPct val="110000"/>
              </a:lnSpc>
              <a:buFont typeface="Wingdings" pitchFamily="2" charset="2"/>
              <a:buChar char="§"/>
            </a:pPr>
            <a:r>
              <a:rPr lang="en-US" sz="2200" dirty="0">
                <a:latin typeface="Times New Roman"/>
                <a:cs typeface="Times New Roman"/>
              </a:rPr>
              <a:t>Staples of the diet include Rice wheat, corn lentils, fresh vegetables and meats.</a:t>
            </a:r>
            <a:r>
              <a:rPr lang="en-US" sz="2200" baseline="-25000" dirty="0">
                <a:latin typeface="Times New Roman"/>
                <a:cs typeface="Times New Roman"/>
              </a:rPr>
              <a:t>15</a:t>
            </a:r>
          </a:p>
          <a:p>
            <a:pPr marL="342900" indent="-342900" algn="l" defTabSz="914400">
              <a:lnSpc>
                <a:spcPct val="110000"/>
              </a:lnSpc>
              <a:buFont typeface="Wingdings" pitchFamily="2" charset="2"/>
              <a:buChar char="§"/>
            </a:pPr>
            <a:r>
              <a:rPr lang="en-US" sz="2200" dirty="0">
                <a:latin typeface="Times New Roman" panose="02020603050405020304" pitchFamily="18" charset="0"/>
                <a:cs typeface="Times New Roman" panose="02020603050405020304" pitchFamily="18" charset="0"/>
              </a:rPr>
              <a:t>Typically, two meals are eaten a day, breakfast and dinner, dinner being more formal.</a:t>
            </a:r>
            <a:r>
              <a:rPr lang="en-US" sz="2200" baseline="-25000" dirty="0">
                <a:latin typeface="Times New Roman" panose="02020603050405020304" pitchFamily="18" charset="0"/>
                <a:cs typeface="Times New Roman" panose="02020603050405020304" pitchFamily="18" charset="0"/>
              </a:rPr>
              <a:t>16</a:t>
            </a:r>
          </a:p>
          <a:p>
            <a:pPr marL="342900" indent="-342900" algn="l" defTabSz="914400">
              <a:lnSpc>
                <a:spcPct val="110000"/>
              </a:lnSpc>
              <a:buFont typeface="Wingdings" pitchFamily="2" charset="2"/>
              <a:buChar char="§"/>
            </a:pPr>
            <a:r>
              <a:rPr lang="en-US" sz="2200" dirty="0">
                <a:latin typeface="Times New Roman"/>
                <a:cs typeface="Times New Roman"/>
              </a:rPr>
              <a:t>Meals are generally served with rice.</a:t>
            </a:r>
            <a:r>
              <a:rPr lang="en-US" sz="2200" baseline="-25000" dirty="0">
                <a:latin typeface="Times New Roman"/>
                <a:cs typeface="Times New Roman"/>
              </a:rPr>
              <a:t>16</a:t>
            </a:r>
          </a:p>
          <a:p>
            <a:pPr marL="342900" indent="-342900" algn="l" defTabSz="914400">
              <a:lnSpc>
                <a:spcPct val="110000"/>
              </a:lnSpc>
              <a:buFont typeface="Wingdings" pitchFamily="2" charset="2"/>
              <a:buChar char="§"/>
            </a:pPr>
            <a:r>
              <a:rPr lang="en-US" sz="2200" dirty="0">
                <a:latin typeface="Times New Roman"/>
                <a:cs typeface="Times New Roman"/>
              </a:rPr>
              <a:t>Due to the poor economic status of Nepal, many don’t have access to meat or fruits and vegetables. </a:t>
            </a:r>
            <a:r>
              <a:rPr lang="en-US" sz="2200" baseline="-25000" dirty="0">
                <a:latin typeface="Times New Roman"/>
                <a:cs typeface="Times New Roman"/>
              </a:rPr>
              <a:t>18</a:t>
            </a:r>
            <a:endParaRPr lang="en-US" sz="2200" dirty="0">
              <a:latin typeface="Times New Roman"/>
              <a:cs typeface="Times New Roman"/>
            </a:endParaRPr>
          </a:p>
          <a:p>
            <a:pPr marL="342900" indent="-342900" algn="l" defTabSz="914400">
              <a:lnSpc>
                <a:spcPct val="110000"/>
              </a:lnSpc>
              <a:buFont typeface="Wingdings" pitchFamily="2" charset="2"/>
              <a:buChar char="§"/>
            </a:pPr>
            <a:r>
              <a:rPr lang="en-US" sz="2200" dirty="0">
                <a:latin typeface="Times New Roman"/>
                <a:cs typeface="Times New Roman"/>
              </a:rPr>
              <a:t>People generally tend to eat with their hands instead of cutlery. </a:t>
            </a:r>
            <a:r>
              <a:rPr lang="en-US" sz="2200" baseline="-25000" dirty="0">
                <a:latin typeface="Times New Roman"/>
                <a:cs typeface="Times New Roman"/>
              </a:rPr>
              <a:t>16</a:t>
            </a:r>
          </a:p>
        </p:txBody>
      </p:sp>
      <p:sp>
        <p:nvSpPr>
          <p:cNvPr id="6" name="TextBox 5"/>
          <p:cNvSpPr txBox="1"/>
          <p:nvPr/>
        </p:nvSpPr>
        <p:spPr>
          <a:xfrm rot="16200000">
            <a:off x="-2515500" y="3328972"/>
            <a:ext cx="6741369" cy="200055"/>
          </a:xfrm>
          <a:prstGeom prst="rect">
            <a:avLst/>
          </a:prstGeom>
          <a:noFill/>
        </p:spPr>
        <p:txBody>
          <a:bodyPr wrap="square" rtlCol="0">
            <a:spAutoFit/>
          </a:bodyPr>
          <a:lstStyle/>
          <a:p>
            <a:r>
              <a:rPr lang="en-US" sz="700" dirty="0">
                <a:solidFill>
                  <a:srgbClr val="FFFFFF"/>
                </a:solidFill>
              </a:rPr>
              <a:t>https://</a:t>
            </a:r>
            <a:r>
              <a:rPr lang="en-US" sz="700" dirty="0" err="1">
                <a:solidFill>
                  <a:srgbClr val="FFFFFF"/>
                </a:solidFill>
              </a:rPr>
              <a:t>www.istockphoto.com</a:t>
            </a:r>
            <a:r>
              <a:rPr lang="en-US" sz="700" dirty="0">
                <a:solidFill>
                  <a:srgbClr val="FFFFFF"/>
                </a:solidFill>
              </a:rPr>
              <a:t>/photo/nepali-thali-meal-set-with-mutton-curry-gm473582820-64086827?phrase=</a:t>
            </a:r>
            <a:r>
              <a:rPr lang="en-US" sz="700" dirty="0" err="1">
                <a:solidFill>
                  <a:srgbClr val="FFFFFF"/>
                </a:solidFill>
              </a:rPr>
              <a:t>nepal+food&amp;searchscope</a:t>
            </a:r>
            <a:r>
              <a:rPr lang="en-US" sz="700" dirty="0">
                <a:solidFill>
                  <a:srgbClr val="FFFFFF"/>
                </a:solidFill>
              </a:rPr>
              <a:t>=image%2Cfilm</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uthentic Indian dishes and snacks Top view of Indian traditional dishes and appetizers: chicken curry, pilaf, naan bread, samosas, paneer, chutney on rustic background. Table with choice of food of Indian cuisine, dinner/buffet nepal food stock pictures, royalty-free photos &amp; images">
            <a:extLst>
              <a:ext uri="{FF2B5EF4-FFF2-40B4-BE49-F238E27FC236}">
                <a16:creationId xmlns:a16="http://schemas.microsoft.com/office/drawing/2014/main" id="{AD8CF505-7DE5-2120-44AB-1AABF78FCF43}"/>
              </a:ext>
            </a:extLst>
          </p:cNvPr>
          <p:cNvPicPr>
            <a:picLocks noChangeAspect="1"/>
          </p:cNvPicPr>
          <p:nvPr/>
        </p:nvPicPr>
        <p:blipFill rotWithShape="1">
          <a:blip r:embed="rId5"/>
          <a:srcRect t="15364" r="-1" b="7821"/>
          <a:stretch/>
        </p:blipFill>
        <p:spPr>
          <a:xfrm>
            <a:off x="1209468" y="673823"/>
            <a:ext cx="10990936" cy="6184177"/>
          </a:xfrm>
          <a:prstGeom prst="rect">
            <a:avLst/>
          </a:prstGeom>
        </p:spPr>
      </p:pic>
      <p:pic>
        <p:nvPicPr>
          <p:cNvPr id="25" name="Picture 24">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7" name="Picture 26">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9" name="Rectangle 28">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2" y="0"/>
            <a:ext cx="589054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B6EB7-7166-7859-C66B-36D5D06225FC}"/>
              </a:ext>
            </a:extLst>
          </p:cNvPr>
          <p:cNvSpPr>
            <a:spLocks noGrp="1"/>
          </p:cNvSpPr>
          <p:nvPr>
            <p:ph type="title" idx="4294967295"/>
          </p:nvPr>
        </p:nvSpPr>
        <p:spPr>
          <a:xfrm>
            <a:off x="6965533" y="93758"/>
            <a:ext cx="4118599" cy="1077229"/>
          </a:xfrm>
        </p:spPr>
        <p:txBody>
          <a:bodyPr vert="horz" lIns="91440" tIns="45720" rIns="91440" bIns="45720" rtlCol="0" anchor="t">
            <a:normAutofit/>
          </a:bodyPr>
          <a:lstStyle/>
          <a:p>
            <a:pPr algn="l" defTabSz="914400"/>
            <a:r>
              <a:rPr lang="en-US" sz="3400" dirty="0">
                <a:solidFill>
                  <a:schemeClr val="bg1"/>
                </a:solidFill>
                <a:latin typeface="Times New Roman" panose="02020603050405020304" pitchFamily="18" charset="0"/>
                <a:cs typeface="Times New Roman" panose="02020603050405020304" pitchFamily="18" charset="0"/>
              </a:rPr>
              <a:t>Dietary habits Cont’d:</a:t>
            </a:r>
          </a:p>
        </p:txBody>
      </p:sp>
      <p:sp>
        <p:nvSpPr>
          <p:cNvPr id="3" name="Text Placeholder 2">
            <a:extLst>
              <a:ext uri="{FF2B5EF4-FFF2-40B4-BE49-F238E27FC236}">
                <a16:creationId xmlns:a16="http://schemas.microsoft.com/office/drawing/2014/main" id="{853577D1-38BB-0803-B841-515ACB895275}"/>
              </a:ext>
            </a:extLst>
          </p:cNvPr>
          <p:cNvSpPr>
            <a:spLocks noGrp="1"/>
          </p:cNvSpPr>
          <p:nvPr>
            <p:ph type="body" idx="4294967295"/>
          </p:nvPr>
        </p:nvSpPr>
        <p:spPr>
          <a:xfrm>
            <a:off x="1038013" y="2623664"/>
            <a:ext cx="5829059" cy="3839677"/>
          </a:xfrm>
        </p:spPr>
        <p:txBody>
          <a:bodyPr vert="horz" lIns="91440" tIns="45720" rIns="91440" bIns="45720" rtlCol="0" anchor="ctr">
            <a:noAutofit/>
          </a:bodyPr>
          <a:lstStyle/>
          <a:p>
            <a:pPr marL="344170" indent="-344170" defTabSz="914400">
              <a:lnSpc>
                <a:spcPct val="110000"/>
              </a:lnSpc>
            </a:pPr>
            <a:r>
              <a:rPr lang="en-US" sz="2200" dirty="0">
                <a:latin typeface="Times New Roman"/>
                <a:cs typeface="Times New Roman"/>
              </a:rPr>
              <a:t>Most of the people in Nepal are not conscious of dietary habits and eat junk food like excessive consumption of fried food.</a:t>
            </a:r>
            <a:r>
              <a:rPr lang="en-US" sz="2200" baseline="-25000" dirty="0">
                <a:latin typeface="Times New Roman"/>
                <a:cs typeface="Times New Roman"/>
              </a:rPr>
              <a:t>12</a:t>
            </a:r>
            <a:endParaRPr lang="en-US" sz="2200" baseline="-25000" dirty="0">
              <a:latin typeface="Times New Roman" panose="02020603050405020304" pitchFamily="18" charset="0"/>
              <a:cs typeface="Times New Roman" panose="02020603050405020304" pitchFamily="18" charset="0"/>
            </a:endParaRPr>
          </a:p>
          <a:p>
            <a:pPr marL="344170" indent="-344170" defTabSz="914400">
              <a:lnSpc>
                <a:spcPct val="110000"/>
              </a:lnSpc>
            </a:pPr>
            <a:r>
              <a:rPr lang="en-US" sz="2200" dirty="0">
                <a:latin typeface="Times New Roman"/>
                <a:cs typeface="Times New Roman"/>
              </a:rPr>
              <a:t>Extreme poverty leads to malnutrition in most areas of the country and increase in communicable diseases.</a:t>
            </a:r>
            <a:r>
              <a:rPr lang="en-US" sz="2200" baseline="-25000" dirty="0">
                <a:latin typeface="Times New Roman"/>
                <a:cs typeface="Times New Roman"/>
              </a:rPr>
              <a:t>12</a:t>
            </a:r>
            <a:endParaRPr lang="en-US" sz="2200" baseline="-25000" dirty="0">
              <a:latin typeface="Times New Roman" panose="02020603050405020304" pitchFamily="18" charset="0"/>
              <a:cs typeface="Times New Roman" panose="02020603050405020304" pitchFamily="18" charset="0"/>
            </a:endParaRPr>
          </a:p>
          <a:p>
            <a:pPr marL="344170" indent="-344170" defTabSz="914400">
              <a:lnSpc>
                <a:spcPct val="110000"/>
              </a:lnSpc>
            </a:pPr>
            <a:r>
              <a:rPr lang="en-US" sz="2200" dirty="0">
                <a:latin typeface="Times New Roman"/>
                <a:cs typeface="Times New Roman"/>
              </a:rPr>
              <a:t>Other parts suffer from diabetes and hypertension due to the overconsumption of dairy, fats, and carbohydrates. </a:t>
            </a:r>
            <a:r>
              <a:rPr lang="en-US" sz="2200" baseline="-25000" dirty="0">
                <a:latin typeface="Times New Roman"/>
                <a:cs typeface="Times New Roman"/>
              </a:rPr>
              <a:t>14</a:t>
            </a:r>
            <a:endParaRPr lang="en-US" sz="2200" baseline="-25000" dirty="0">
              <a:latin typeface="Times New Roman" panose="02020603050405020304" pitchFamily="18" charset="0"/>
              <a:cs typeface="Times New Roman" panose="02020603050405020304" pitchFamily="18" charset="0"/>
            </a:endParaRPr>
          </a:p>
          <a:p>
            <a:pPr marL="344170" indent="-344170" defTabSz="914400">
              <a:lnSpc>
                <a:spcPct val="110000"/>
              </a:lnSpc>
            </a:pPr>
            <a:r>
              <a:rPr lang="en-US" sz="2200" dirty="0">
                <a:latin typeface="Times New Roman"/>
                <a:cs typeface="Times New Roman"/>
              </a:rPr>
              <a:t>Community schools nationwide now include mid-day meal plan with more dietary habit education.</a:t>
            </a:r>
            <a:r>
              <a:rPr lang="en-US" sz="2200" baseline="-25000" dirty="0">
                <a:latin typeface="Times New Roman"/>
                <a:cs typeface="Times New Roman"/>
              </a:rPr>
              <a:t>12</a:t>
            </a:r>
            <a:endParaRPr lang="en-US" sz="2200" baseline="-25000" dirty="0">
              <a:latin typeface="Times New Roman" panose="02020603050405020304" pitchFamily="18" charset="0"/>
              <a:cs typeface="Times New Roman" panose="02020603050405020304" pitchFamily="18" charset="0"/>
            </a:endParaRPr>
          </a:p>
          <a:p>
            <a:pPr marL="344170" indent="-344170" defTabSz="914400">
              <a:lnSpc>
                <a:spcPct val="110000"/>
              </a:lnSpc>
            </a:pPr>
            <a:r>
              <a:rPr lang="en-US" sz="2200" dirty="0">
                <a:latin typeface="Times New Roman"/>
                <a:cs typeface="Times New Roman"/>
              </a:rPr>
              <a:t>Locally grown organic food is being prioritized to increase nutritional intake for the population and decrease systemic health conditions.</a:t>
            </a:r>
            <a:r>
              <a:rPr lang="en-US" sz="2200" baseline="-25000" dirty="0">
                <a:latin typeface="Times New Roman"/>
                <a:cs typeface="Times New Roman"/>
              </a:rPr>
              <a:t>12</a:t>
            </a:r>
            <a:endParaRPr lang="en-US" sz="2200" baseline="-25000" dirty="0">
              <a:latin typeface="Times New Roman" panose="02020603050405020304" pitchFamily="18" charset="0"/>
              <a:cs typeface="Times New Roman" panose="02020603050405020304" pitchFamily="18" charset="0"/>
            </a:endParaRPr>
          </a:p>
          <a:p>
            <a:pPr marL="344170" indent="-344170" defTabSz="914400">
              <a:lnSpc>
                <a:spcPct val="110000"/>
              </a:lnSpc>
            </a:pPr>
            <a:endParaRPr lang="en-US" sz="1800" dirty="0">
              <a:cs typeface="Arial"/>
            </a:endParaRPr>
          </a:p>
          <a:p>
            <a:pPr marL="344170" indent="-344170" defTabSz="914400">
              <a:lnSpc>
                <a:spcPct val="110000"/>
              </a:lnSpc>
            </a:pPr>
            <a:endParaRPr lang="en-US" sz="1800" dirty="0">
              <a:cs typeface="Arial"/>
            </a:endParaRPr>
          </a:p>
          <a:p>
            <a:pPr marL="344170" indent="-344170" defTabSz="914400">
              <a:lnSpc>
                <a:spcPct val="110000"/>
              </a:lnSpc>
            </a:pPr>
            <a:endParaRPr lang="en-US" sz="1800" dirty="0">
              <a:cs typeface="Arial"/>
            </a:endParaRPr>
          </a:p>
          <a:p>
            <a:pPr marL="344170" indent="-344170" defTabSz="914400">
              <a:lnSpc>
                <a:spcPct val="110000"/>
              </a:lnSpc>
            </a:pPr>
            <a:endParaRPr lang="en-US" sz="1800" dirty="0">
              <a:cs typeface="Arial"/>
            </a:endParaRPr>
          </a:p>
        </p:txBody>
      </p:sp>
      <p:sp>
        <p:nvSpPr>
          <p:cNvPr id="20" name="TextBox 19"/>
          <p:cNvSpPr txBox="1"/>
          <p:nvPr/>
        </p:nvSpPr>
        <p:spPr>
          <a:xfrm rot="16200000">
            <a:off x="-2688575" y="3324407"/>
            <a:ext cx="6828317" cy="338554"/>
          </a:xfrm>
          <a:prstGeom prst="rect">
            <a:avLst/>
          </a:prstGeom>
          <a:noFill/>
        </p:spPr>
        <p:txBody>
          <a:bodyPr wrap="square" rtlCol="0">
            <a:spAutoFit/>
          </a:bodyPr>
          <a:lstStyle/>
          <a:p>
            <a:r>
              <a:rPr lang="en-US" sz="800">
                <a:solidFill>
                  <a:srgbClr val="FFFFFF"/>
                </a:solidFill>
              </a:rPr>
              <a:t>https://</a:t>
            </a:r>
            <a:r>
              <a:rPr lang="en-US" sz="800" err="1">
                <a:solidFill>
                  <a:srgbClr val="FFFFFF"/>
                </a:solidFill>
              </a:rPr>
              <a:t>www.istockphoto.com</a:t>
            </a:r>
            <a:r>
              <a:rPr lang="en-US" sz="800">
                <a:solidFill>
                  <a:srgbClr val="FFFFFF"/>
                </a:solidFill>
              </a:rPr>
              <a:t>/photo/authentic-indian-dishes-and-snacks-gm1152493500-312697283?phrase=</a:t>
            </a:r>
            <a:r>
              <a:rPr lang="en-US" sz="800" err="1">
                <a:solidFill>
                  <a:srgbClr val="FFFFFF"/>
                </a:solidFill>
              </a:rPr>
              <a:t>nepal+food&amp;searchscope</a:t>
            </a:r>
            <a:r>
              <a:rPr lang="en-US" sz="800">
                <a:solidFill>
                  <a:srgbClr val="FFFFFF"/>
                </a:solidFill>
              </a:rPr>
              <a:t>=image%2Cfilm</a:t>
            </a:r>
          </a:p>
        </p:txBody>
      </p:sp>
    </p:spTree>
    <p:extLst>
      <p:ext uri="{BB962C8B-B14F-4D97-AF65-F5344CB8AC3E}">
        <p14:creationId xmlns:p14="http://schemas.microsoft.com/office/powerpoint/2010/main" val="1450150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68593C4-D29C-48B9-3CAB-36148B55BAC1}"/>
              </a:ext>
            </a:extLst>
          </p:cNvPr>
          <p:cNvSpPr>
            <a:spLocks noGrp="1"/>
          </p:cNvSpPr>
          <p:nvPr/>
        </p:nvSpPr>
        <p:spPr>
          <a:xfrm>
            <a:off x="2117168" y="188640"/>
            <a:ext cx="7954488" cy="1078348"/>
          </a:xfrm>
          <a:prstGeom prst="rect">
            <a:avLst/>
          </a:prstGeom>
        </p:spPr>
        <p:txBody>
          <a:bodyPr vert="horz" lIns="91440" tIns="45720" rIns="91440" bIns="45720" rtlCol="0" anchor="t">
            <a:normAutofit/>
          </a:bodyPr>
          <a:lstStyle>
            <a:lvl1pPr algn="r" defTabSz="914126" rtl="0" eaLnBrk="1" latinLnBrk="0" hangingPunct="1">
              <a:lnSpc>
                <a:spcPct val="90000"/>
              </a:lnSpc>
              <a:spcBef>
                <a:spcPct val="0"/>
              </a:spcBef>
              <a:buNone/>
              <a:defRPr sz="3399" b="0" i="0" kern="1200" cap="none">
                <a:solidFill>
                  <a:schemeClr val="tx1"/>
                </a:solidFill>
                <a:effectLst/>
                <a:latin typeface="+mj-lt"/>
                <a:ea typeface="+mj-ea"/>
                <a:cs typeface="+mj-cs"/>
              </a:defRPr>
            </a:lvl1pPr>
          </a:lstStyle>
          <a:p>
            <a:pPr algn="l"/>
            <a:r>
              <a:rPr lang="en-US" dirty="0">
                <a:latin typeface="Times New Roman" panose="02020603050405020304" pitchFamily="18" charset="0"/>
                <a:cs typeface="Times New Roman" panose="02020603050405020304" pitchFamily="18" charset="0"/>
              </a:rPr>
              <a:t>General health values, beliefs, and practices: </a:t>
            </a:r>
          </a:p>
        </p:txBody>
      </p:sp>
      <p:sp>
        <p:nvSpPr>
          <p:cNvPr id="3" name="Content Placeholder 8">
            <a:extLst>
              <a:ext uri="{FF2B5EF4-FFF2-40B4-BE49-F238E27FC236}">
                <a16:creationId xmlns:a16="http://schemas.microsoft.com/office/drawing/2014/main" id="{C4CB9D1A-F496-06BE-0B4A-D53289206FEE}"/>
              </a:ext>
            </a:extLst>
          </p:cNvPr>
          <p:cNvSpPr>
            <a:spLocks noGrp="1"/>
          </p:cNvSpPr>
          <p:nvPr/>
        </p:nvSpPr>
        <p:spPr>
          <a:xfrm>
            <a:off x="708152" y="1049831"/>
            <a:ext cx="5313831" cy="5719616"/>
          </a:xfrm>
          <a:prstGeom prst="rect">
            <a:avLst/>
          </a:prstGeom>
        </p:spPr>
        <p:txBody>
          <a:bodyPr vert="horz" lIns="91440" tIns="45720" rIns="91440" bIns="45720" rtlCol="0" anchor="t">
            <a:noAutofit/>
          </a:bodyPr>
          <a:lstStyle>
            <a:lvl1pPr marL="344385" indent="-344385" algn="l" defTabSz="914126"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1999" kern="1200">
                <a:solidFill>
                  <a:schemeClr val="tx1"/>
                </a:solidFill>
                <a:effectLst/>
                <a:latin typeface="+mn-lt"/>
                <a:ea typeface="+mn-ea"/>
                <a:cs typeface="+mn-cs"/>
              </a:defRPr>
            </a:lvl1pPr>
            <a:lvl2pPr marL="795099"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799" kern="1200">
                <a:solidFill>
                  <a:schemeClr val="tx1"/>
                </a:solidFill>
                <a:effectLst/>
                <a:latin typeface="+mn-lt"/>
                <a:ea typeface="+mn-ea"/>
                <a:cs typeface="+mn-cs"/>
              </a:defRPr>
            </a:lvl2pPr>
            <a:lvl3pPr marL="1258510"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225"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2636"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1823"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027"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4231"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0436"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344170" indent="-344170"/>
            <a:r>
              <a:rPr lang="en-US" sz="2100">
                <a:latin typeface="Times New Roman"/>
                <a:cs typeface="Times New Roman"/>
              </a:rPr>
              <a:t>See illness as external, and caused by malevolent power, and an unwelcome entry to the body. </a:t>
            </a:r>
            <a:r>
              <a:rPr lang="en-US" sz="2100" baseline="-25000">
                <a:latin typeface="Times New Roman"/>
                <a:cs typeface="Times New Roman"/>
              </a:rPr>
              <a:t>3</a:t>
            </a:r>
          </a:p>
          <a:p>
            <a:pPr marL="344170" indent="-344170"/>
            <a:r>
              <a:rPr lang="en-US" sz="2100">
                <a:latin typeface="Times New Roman"/>
                <a:cs typeface="Times New Roman"/>
              </a:rPr>
              <a:t>Diagnostic orders for healing are done by soliciting the help of deities, possessed by a healer. </a:t>
            </a:r>
            <a:r>
              <a:rPr lang="en-US" sz="2100" baseline="-25000">
                <a:latin typeface="Times New Roman"/>
                <a:cs typeface="Times New Roman"/>
              </a:rPr>
              <a:t>3</a:t>
            </a:r>
          </a:p>
          <a:p>
            <a:pPr marL="344170" indent="-344170"/>
            <a:r>
              <a:rPr lang="en-US" sz="2100">
                <a:latin typeface="Times New Roman"/>
                <a:cs typeface="Times New Roman"/>
              </a:rPr>
              <a:t>Methods are based on local cultural traditions.</a:t>
            </a:r>
            <a:r>
              <a:rPr lang="en-US" sz="2100" baseline="-25000">
                <a:latin typeface="Times New Roman"/>
                <a:cs typeface="Times New Roman"/>
              </a:rPr>
              <a:t>3</a:t>
            </a:r>
          </a:p>
          <a:p>
            <a:pPr marL="344170" indent="-344170"/>
            <a:r>
              <a:rPr lang="en-US" sz="2100">
                <a:latin typeface="Times New Roman"/>
                <a:cs typeface="Times New Roman"/>
              </a:rPr>
              <a:t>Village healers are common and withhold the skill, wisdom, and popularity to treat.</a:t>
            </a:r>
            <a:r>
              <a:rPr lang="en-US" sz="2100" baseline="-25000">
                <a:latin typeface="Times New Roman"/>
                <a:cs typeface="Times New Roman"/>
              </a:rPr>
              <a:t>3</a:t>
            </a:r>
          </a:p>
          <a:p>
            <a:pPr marL="344170" indent="-344170"/>
            <a:endParaRPr lang="en-US" sz="2100" baseline="-25000">
              <a:latin typeface="Times New Roman"/>
              <a:cs typeface="Times New Roman"/>
            </a:endParaRPr>
          </a:p>
        </p:txBody>
      </p:sp>
      <p:sp>
        <p:nvSpPr>
          <p:cNvPr id="4" name="Content Placeholder 10">
            <a:extLst>
              <a:ext uri="{FF2B5EF4-FFF2-40B4-BE49-F238E27FC236}">
                <a16:creationId xmlns:a16="http://schemas.microsoft.com/office/drawing/2014/main" id="{CCD2B327-8119-4F47-3909-ED8869870C6C}"/>
              </a:ext>
            </a:extLst>
          </p:cNvPr>
          <p:cNvSpPr>
            <a:spLocks noGrp="1"/>
          </p:cNvSpPr>
          <p:nvPr/>
        </p:nvSpPr>
        <p:spPr>
          <a:xfrm>
            <a:off x="5907028" y="1052736"/>
            <a:ext cx="5371961" cy="4763388"/>
          </a:xfrm>
          <a:prstGeom prst="rect">
            <a:avLst/>
          </a:prstGeom>
        </p:spPr>
        <p:txBody>
          <a:bodyPr vert="horz" lIns="91440" tIns="45720" rIns="91440" bIns="45720" rtlCol="0" anchor="t">
            <a:noAutofit/>
          </a:bodyPr>
          <a:lstStyle>
            <a:lvl1pPr marL="344385" indent="-344385" algn="l" defTabSz="914126"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1999" kern="1200">
                <a:solidFill>
                  <a:schemeClr val="tx1"/>
                </a:solidFill>
                <a:effectLst/>
                <a:latin typeface="+mn-lt"/>
                <a:ea typeface="+mn-ea"/>
                <a:cs typeface="+mn-cs"/>
              </a:defRPr>
            </a:lvl1pPr>
            <a:lvl2pPr marL="795099"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799" kern="1200">
                <a:solidFill>
                  <a:schemeClr val="tx1"/>
                </a:solidFill>
                <a:effectLst/>
                <a:latin typeface="+mn-lt"/>
                <a:ea typeface="+mn-ea"/>
                <a:cs typeface="+mn-cs"/>
              </a:defRPr>
            </a:lvl2pPr>
            <a:lvl3pPr marL="1258510"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225" indent="-33803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2636" indent="-344385"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1823"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027"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4231"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0436" indent="-338227" algn="l" defTabSz="914126"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344170" indent="-344170"/>
            <a:r>
              <a:rPr lang="en-US" sz="2200">
                <a:latin typeface="Times New Roman"/>
                <a:cs typeface="Times New Roman"/>
              </a:rPr>
              <a:t>Cinta Ceremony: most common tantric healing in rural Nepal, this brings the disease-causing evil spirit out of the victim's body. </a:t>
            </a:r>
            <a:r>
              <a:rPr lang="en-US" sz="2200" baseline="-25000">
                <a:latin typeface="Times New Roman"/>
                <a:cs typeface="Times New Roman"/>
              </a:rPr>
              <a:t>3</a:t>
            </a:r>
          </a:p>
          <a:p>
            <a:pPr marL="344170" indent="-344170"/>
            <a:r>
              <a:rPr lang="en-US" sz="2200">
                <a:latin typeface="Times New Roman"/>
                <a:cs typeface="Times New Roman"/>
              </a:rPr>
              <a:t>Issues with modern facilities include the government not having enough resources to attract doctors. Resulting in poorer health conditions for rural areas.</a:t>
            </a:r>
            <a:r>
              <a:rPr lang="en-US" sz="2200" baseline="-25000">
                <a:latin typeface="Times New Roman"/>
                <a:cs typeface="Times New Roman"/>
              </a:rPr>
              <a:t>3</a:t>
            </a:r>
          </a:p>
          <a:p>
            <a:pPr marL="344170" indent="-344170"/>
            <a:r>
              <a:rPr lang="en-US" sz="2200">
                <a:latin typeface="Times New Roman"/>
                <a:cs typeface="Times New Roman"/>
              </a:rPr>
              <a:t>Traditional experts and healers continue to treat the population.</a:t>
            </a:r>
            <a:r>
              <a:rPr lang="en-US" sz="2200" baseline="-25000">
                <a:latin typeface="Times New Roman"/>
                <a:cs typeface="Times New Roman"/>
              </a:rPr>
              <a:t>3</a:t>
            </a:r>
          </a:p>
          <a:p>
            <a:pPr marL="344170" indent="-344170"/>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93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3" name="Picture 12">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5" name="Rectangle 14">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06B9E37E-2605-48C1-A18D-B57D87301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a:extLst>
              <a:ext uri="{FF2B5EF4-FFF2-40B4-BE49-F238E27FC236}">
                <a16:creationId xmlns:a16="http://schemas.microsoft.com/office/drawing/2014/main" id="{8DE633AC-CE93-42B2-817C-417CF38A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TextBox 22">
            <a:extLst>
              <a:ext uri="{FF2B5EF4-FFF2-40B4-BE49-F238E27FC236}">
                <a16:creationId xmlns:a16="http://schemas.microsoft.com/office/drawing/2014/main" id="{EE201BE5-DA89-47D9-983C-C69E24D1D95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5" name="Rectangle 24">
            <a:extLst>
              <a:ext uri="{FF2B5EF4-FFF2-40B4-BE49-F238E27FC236}">
                <a16:creationId xmlns:a16="http://schemas.microsoft.com/office/drawing/2014/main" id="{BC1EC9B6-D48A-4C13-A251-9A97FE2AC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2799FBF6-9E99-412A-B828-A2A66F81E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9" name="Picture 28">
            <a:extLst>
              <a:ext uri="{FF2B5EF4-FFF2-40B4-BE49-F238E27FC236}">
                <a16:creationId xmlns:a16="http://schemas.microsoft.com/office/drawing/2014/main" id="{1973E92F-F3A1-4BA3-BC58-6E0704AF21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31" name="Rectangle 30">
            <a:extLst>
              <a:ext uri="{FF2B5EF4-FFF2-40B4-BE49-F238E27FC236}">
                <a16:creationId xmlns:a16="http://schemas.microsoft.com/office/drawing/2014/main" id="{968D29B5-8BB4-4CAD-AFF6-2D0B11C00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1B4D6E9-D2BF-4FA2-8F1A-E9F725079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14BA78A-D183-4772-B282-306D0693A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47793" y="312291"/>
            <a:ext cx="5920579" cy="1480621"/>
          </a:xfrm>
        </p:spPr>
        <p:txBody>
          <a:bodyPr vert="horz" lIns="91440" tIns="45720" rIns="91440" bIns="45720" rtlCol="0" anchor="t">
            <a:normAutofit/>
          </a:bodyPr>
          <a:lstStyle/>
          <a:p>
            <a:pPr algn="l" defTabSz="914400"/>
            <a:r>
              <a:rPr lang="en-US" sz="3200" dirty="0">
                <a:latin typeface="Times New Roman" panose="02020603050405020304" pitchFamily="18" charset="0"/>
                <a:cs typeface="Times New Roman" panose="02020603050405020304" pitchFamily="18" charset="0"/>
              </a:rPr>
              <a:t>Oral health values, beliefs, and practices:</a:t>
            </a:r>
          </a:p>
        </p:txBody>
      </p:sp>
      <p:sp>
        <p:nvSpPr>
          <p:cNvPr id="3" name="TextBox 2">
            <a:extLst>
              <a:ext uri="{FF2B5EF4-FFF2-40B4-BE49-F238E27FC236}">
                <a16:creationId xmlns:a16="http://schemas.microsoft.com/office/drawing/2014/main" id="{1D8743F5-C184-0D2D-0A1C-788195F0DB3E}"/>
              </a:ext>
            </a:extLst>
          </p:cNvPr>
          <p:cNvSpPr txBox="1"/>
          <p:nvPr/>
        </p:nvSpPr>
        <p:spPr>
          <a:xfrm>
            <a:off x="602358" y="1385100"/>
            <a:ext cx="6064315" cy="5600946"/>
          </a:xfrm>
          <a:prstGeom prst="rect">
            <a:avLst/>
          </a:prstGeom>
        </p:spPr>
        <p:txBody>
          <a:bodyPr vert="horz" lIns="91440" tIns="45720" rIns="91440" bIns="45720" rtlCol="0" anchor="ctr">
            <a:normAutofit fontScale="85000" lnSpcReduction="10000"/>
          </a:bodyPr>
          <a:lstStyle/>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Oral health not a key focus. </a:t>
            </a:r>
            <a:r>
              <a:rPr lang="en-US" sz="2400" baseline="-25000" dirty="0">
                <a:latin typeface="Times New Roman"/>
                <a:cs typeface="Times New Roman"/>
              </a:rPr>
              <a:t>18</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Rural areas common to brush with finger, ashes, salt or sand. </a:t>
            </a:r>
            <a:r>
              <a:rPr lang="en-US" sz="2400" baseline="-25000" dirty="0">
                <a:latin typeface="Times New Roman"/>
                <a:cs typeface="Times New Roman"/>
              </a:rPr>
              <a:t>14</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Some people chew </a:t>
            </a:r>
            <a:r>
              <a:rPr lang="en-US" sz="2400" dirty="0" err="1">
                <a:latin typeface="Times New Roman"/>
                <a:cs typeface="Times New Roman"/>
              </a:rPr>
              <a:t>Datiwan</a:t>
            </a:r>
            <a:r>
              <a:rPr lang="en-US" sz="2400" dirty="0">
                <a:latin typeface="Times New Roman"/>
                <a:cs typeface="Times New Roman"/>
              </a:rPr>
              <a:t>, which is a stick with antiseptic properties</a:t>
            </a:r>
            <a:r>
              <a:rPr lang="en-US" sz="2400">
                <a:latin typeface="Times New Roman"/>
                <a:cs typeface="Times New Roman"/>
              </a:rPr>
              <a:t>.</a:t>
            </a:r>
            <a:r>
              <a:rPr lang="en-US" sz="2400" dirty="0">
                <a:latin typeface="Times New Roman"/>
                <a:cs typeface="Times New Roman"/>
              </a:rPr>
              <a:t> </a:t>
            </a:r>
            <a:r>
              <a:rPr lang="en-US" sz="2400" baseline="-25000" dirty="0">
                <a:latin typeface="Times New Roman"/>
                <a:cs typeface="Times New Roman"/>
              </a:rPr>
              <a:t>14</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Local beliefs about the dangers of dental care like tooth extraction can cause deafness and blindness.</a:t>
            </a:r>
            <a:r>
              <a:rPr lang="en-US" sz="2400" baseline="-25000" dirty="0">
                <a:latin typeface="Times New Roman"/>
                <a:cs typeface="Times New Roman"/>
              </a:rPr>
              <a:t>10</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Link of heart disease &amp; diabetes to lack of oral health care.</a:t>
            </a:r>
            <a:r>
              <a:rPr lang="en-US" sz="2400" baseline="-25000" dirty="0">
                <a:latin typeface="Times New Roman"/>
                <a:cs typeface="Times New Roman"/>
              </a:rPr>
              <a:t>10,14</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Fluoridated tooth paste uncommon.</a:t>
            </a:r>
            <a:r>
              <a:rPr lang="en-US" sz="2400" baseline="-25000" dirty="0">
                <a:latin typeface="Times New Roman"/>
                <a:cs typeface="Times New Roman"/>
              </a:rPr>
              <a:t>10,14</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Lack of education in oral health leading to poor oral health and oral disease.</a:t>
            </a:r>
            <a:r>
              <a:rPr lang="en-US" sz="2400" baseline="-25000" dirty="0">
                <a:latin typeface="Times New Roman"/>
                <a:cs typeface="Times New Roman"/>
              </a:rPr>
              <a:t>10,14</a:t>
            </a:r>
            <a:endParaRPr lang="en-US" sz="2400" baseline="-25000" dirty="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a:latin typeface="Times New Roman"/>
                <a:cs typeface="Times New Roman"/>
              </a:rPr>
              <a:t>Areas with schools has a lower percent of adults with dental decay.</a:t>
            </a:r>
            <a:r>
              <a:rPr lang="en-US" sz="2400" baseline="-25000">
                <a:latin typeface="Times New Roman"/>
                <a:cs typeface="Times New Roman"/>
              </a:rPr>
              <a:t>10</a:t>
            </a:r>
            <a:endParaRPr lang="en-US" sz="2400" baseline="-2500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r>
              <a:rPr lang="en-US" sz="2400" dirty="0" err="1">
                <a:latin typeface="Times New Roman"/>
                <a:cs typeface="Times New Roman"/>
              </a:rPr>
              <a:t>Jevaia</a:t>
            </a:r>
            <a:r>
              <a:rPr lang="en-US" sz="2400" dirty="0">
                <a:latin typeface="Times New Roman"/>
                <a:cs typeface="Times New Roman"/>
              </a:rPr>
              <a:t> Foundation.</a:t>
            </a:r>
            <a:r>
              <a:rPr lang="en-US" sz="2400" baseline="-25000">
                <a:latin typeface="Times New Roman"/>
                <a:cs typeface="Times New Roman"/>
              </a:rPr>
              <a:t>2</a:t>
            </a:r>
            <a:endParaRPr lang="en-US" sz="2400" baseline="-25000">
              <a:latin typeface="Times New Roman" panose="02020603050405020304" pitchFamily="18" charset="0"/>
              <a:cs typeface="Times New Roman" panose="02020603050405020304" pitchFamily="18" charset="0"/>
            </a:endParaRPr>
          </a:p>
          <a:p>
            <a:pPr marL="342900" indent="-342900" defTabSz="914400">
              <a:lnSpc>
                <a:spcPct val="110000"/>
              </a:lnSpc>
              <a:spcAft>
                <a:spcPts val="600"/>
              </a:spcAft>
              <a:buClr>
                <a:schemeClr val="accent6"/>
              </a:buClr>
              <a:buSzPct val="9000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6" name="Picture 5" descr="Young mother carrying her baby, Kathmandu, Nepal Young mother carrying her baby near Kathmandu Durbar Square. Kathmandu Durbar Square is listed as a World Heritage Site by UNESCO for its rich culture, temples, and wood, metal and stone artwork.http://bem.2be.pl/IS/mustang_380.jpg oral health in nepal stock pictures, royalty-free photos &amp; images">
            <a:extLst>
              <a:ext uri="{FF2B5EF4-FFF2-40B4-BE49-F238E27FC236}">
                <a16:creationId xmlns:a16="http://schemas.microsoft.com/office/drawing/2014/main" id="{9C286DEF-7B20-D8B2-F65A-436784CED89A}"/>
              </a:ext>
            </a:extLst>
          </p:cNvPr>
          <p:cNvPicPr>
            <a:picLocks noChangeAspect="1"/>
          </p:cNvPicPr>
          <p:nvPr/>
        </p:nvPicPr>
        <p:blipFill rotWithShape="1">
          <a:blip r:embed="rId6"/>
          <a:srcRect l="830" r="10639" b="7"/>
          <a:stretch/>
        </p:blipFill>
        <p:spPr>
          <a:xfrm>
            <a:off x="9072809" y="-5435"/>
            <a:ext cx="2312410" cy="2611819"/>
          </a:xfrm>
          <a:prstGeom prst="rect">
            <a:avLst/>
          </a:prstGeom>
          <a:ln w="12700">
            <a:solidFill>
              <a:schemeClr val="tx1"/>
            </a:solidFill>
          </a:ln>
        </p:spPr>
      </p:pic>
      <p:pic>
        <p:nvPicPr>
          <p:cNvPr id="4" name="Picture 3" descr="Nepali dentist making dental prosthesis Kathmandu, Nepal - March 13, 2011: Local dentist in a process of making dental prosthesis in his office that is just on the street of Kathmandu, Nepal. oral health in nepal stock pictures, royalty-free photos &amp; images">
            <a:extLst>
              <a:ext uri="{FF2B5EF4-FFF2-40B4-BE49-F238E27FC236}">
                <a16:creationId xmlns:a16="http://schemas.microsoft.com/office/drawing/2014/main" id="{E6DFE0BE-0734-045E-4050-0C65BB139295}"/>
              </a:ext>
            </a:extLst>
          </p:cNvPr>
          <p:cNvPicPr>
            <a:picLocks noChangeAspect="1"/>
          </p:cNvPicPr>
          <p:nvPr/>
        </p:nvPicPr>
        <p:blipFill rotWithShape="1">
          <a:blip r:embed="rId7"/>
          <a:srcRect l="11649" r="29697" b="1"/>
          <a:stretch/>
        </p:blipFill>
        <p:spPr>
          <a:xfrm>
            <a:off x="6745724" y="10"/>
            <a:ext cx="2312410" cy="2611809"/>
          </a:xfrm>
          <a:prstGeom prst="rect">
            <a:avLst/>
          </a:prstGeom>
          <a:ln w="12700">
            <a:solidFill>
              <a:schemeClr val="tx1"/>
            </a:solidFill>
          </a:ln>
        </p:spPr>
      </p:pic>
      <p:pic>
        <p:nvPicPr>
          <p:cNvPr id="5" name="Picture 4" descr="Nepali woman carrying basket, Annapurna Range on background, Pokhara, Nepal Nepali woman carrying basket near Pokhara.http://bem.2be.pl/IS/nepal_380.jpg oral health in nepal stock pictures, royalty-free photos &amp; images">
            <a:extLst>
              <a:ext uri="{FF2B5EF4-FFF2-40B4-BE49-F238E27FC236}">
                <a16:creationId xmlns:a16="http://schemas.microsoft.com/office/drawing/2014/main" id="{7266A971-E909-F812-00D9-66E51776CA61}"/>
              </a:ext>
            </a:extLst>
          </p:cNvPr>
          <p:cNvPicPr>
            <a:picLocks noChangeAspect="1"/>
          </p:cNvPicPr>
          <p:nvPr/>
        </p:nvPicPr>
        <p:blipFill rotWithShape="1">
          <a:blip r:embed="rId8"/>
          <a:srcRect l="18877" r="8251" b="-1"/>
          <a:stretch/>
        </p:blipFill>
        <p:spPr>
          <a:xfrm>
            <a:off x="6746175" y="2611818"/>
            <a:ext cx="4635780" cy="4246408"/>
          </a:xfrm>
          <a:prstGeom prst="rect">
            <a:avLst/>
          </a:prstGeom>
          <a:ln w="12700">
            <a:solidFill>
              <a:schemeClr val="tx1"/>
            </a:solidFill>
          </a:ln>
        </p:spPr>
      </p:pic>
      <p:sp>
        <p:nvSpPr>
          <p:cNvPr id="7" name="TextBox 6"/>
          <p:cNvSpPr txBox="1"/>
          <p:nvPr/>
        </p:nvSpPr>
        <p:spPr>
          <a:xfrm>
            <a:off x="8968939" y="2290013"/>
            <a:ext cx="2419138" cy="323165"/>
          </a:xfrm>
          <a:prstGeom prst="rect">
            <a:avLst/>
          </a:prstGeom>
          <a:noFill/>
        </p:spPr>
        <p:txBody>
          <a:bodyPr wrap="square" rtlCol="0">
            <a:spAutoFit/>
          </a:bodyPr>
          <a:lstStyle/>
          <a:p>
            <a:r>
              <a:rPr lang="en-US" sz="500"/>
              <a:t>https://</a:t>
            </a:r>
            <a:r>
              <a:rPr lang="en-US" sz="500" err="1"/>
              <a:t>www.istockphoto.com</a:t>
            </a:r>
            <a:r>
              <a:rPr lang="en-US" sz="500"/>
              <a:t>/photo/young-mother-carrying-her-baby-kathmandu-nepal-gm470167094-62843958?phrase=</a:t>
            </a:r>
            <a:r>
              <a:rPr lang="en-US" sz="500" err="1"/>
              <a:t>oral+health+in+nepal&amp;searchscope</a:t>
            </a:r>
            <a:r>
              <a:rPr lang="en-US" sz="500"/>
              <a:t>=image%2Cfilm</a:t>
            </a:r>
          </a:p>
        </p:txBody>
      </p:sp>
      <p:sp>
        <p:nvSpPr>
          <p:cNvPr id="8" name="TextBox 7"/>
          <p:cNvSpPr txBox="1"/>
          <p:nvPr/>
        </p:nvSpPr>
        <p:spPr>
          <a:xfrm>
            <a:off x="6716850" y="6612364"/>
            <a:ext cx="4647180" cy="215444"/>
          </a:xfrm>
          <a:prstGeom prst="rect">
            <a:avLst/>
          </a:prstGeom>
          <a:noFill/>
        </p:spPr>
        <p:txBody>
          <a:bodyPr wrap="square" rtlCol="0">
            <a:spAutoFit/>
          </a:bodyPr>
          <a:lstStyle/>
          <a:p>
            <a:r>
              <a:rPr lang="en-US" sz="400"/>
              <a:t>https://</a:t>
            </a:r>
            <a:r>
              <a:rPr lang="en-US" sz="400" err="1"/>
              <a:t>www.istockphoto.com</a:t>
            </a:r>
            <a:r>
              <a:rPr lang="en-US" sz="400"/>
              <a:t>/photo/nepali-woman-carrying-basket-annapurna-range-on-background-pokhara-nepal-gm496603723-41588606?phrase=</a:t>
            </a:r>
            <a:r>
              <a:rPr lang="en-US" sz="400" err="1"/>
              <a:t>oral+health+in+nepal&amp;searchscope</a:t>
            </a:r>
            <a:r>
              <a:rPr lang="en-US" sz="400"/>
              <a:t>=image%2Cfilm</a:t>
            </a:r>
          </a:p>
        </p:txBody>
      </p:sp>
      <p:sp>
        <p:nvSpPr>
          <p:cNvPr id="9" name="TextBox 8"/>
          <p:cNvSpPr txBox="1"/>
          <p:nvPr/>
        </p:nvSpPr>
        <p:spPr>
          <a:xfrm>
            <a:off x="6662655" y="2376050"/>
            <a:ext cx="2366578" cy="215444"/>
          </a:xfrm>
          <a:prstGeom prst="rect">
            <a:avLst/>
          </a:prstGeom>
          <a:noFill/>
        </p:spPr>
        <p:txBody>
          <a:bodyPr wrap="square" rtlCol="0">
            <a:spAutoFit/>
          </a:bodyPr>
          <a:lstStyle/>
          <a:p>
            <a:r>
              <a:rPr lang="en-US" sz="400"/>
              <a:t>https://</a:t>
            </a:r>
            <a:r>
              <a:rPr lang="en-US" sz="400" err="1"/>
              <a:t>www.istockphoto.com</a:t>
            </a:r>
            <a:r>
              <a:rPr lang="en-US" sz="400"/>
              <a:t>/photo/nepali-dentist-making-dental-prosthesis-gm471928995-29641168?phrase=</a:t>
            </a:r>
            <a:r>
              <a:rPr lang="en-US" sz="400" err="1"/>
              <a:t>nepal+oral+health&amp;searchscope</a:t>
            </a:r>
            <a:r>
              <a:rPr lang="en-US" sz="400"/>
              <a:t>=image%2Cfilm</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2" name="Picture 11">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4" name="Rectangle 13">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D0A08A6F-C28D-4C68-9627-9B83F062F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D6DAD309-1212-498F-ABAD-388FFD322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8F297EF4-1A36-4B32-9046-62BAFD8D81A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131B3231-1C4D-4AB4-AB8B-D39CCC393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1A82619F-6BBD-4913-A4EA-27A2A01F2A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8" name="Picture 27">
            <a:extLst>
              <a:ext uri="{FF2B5EF4-FFF2-40B4-BE49-F238E27FC236}">
                <a16:creationId xmlns:a16="http://schemas.microsoft.com/office/drawing/2014/main" id="{7D32623C-82B3-4C43-98E0-31A4ACA2F7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30" name="Rectangle 29">
            <a:extLst>
              <a:ext uri="{FF2B5EF4-FFF2-40B4-BE49-F238E27FC236}">
                <a16:creationId xmlns:a16="http://schemas.microsoft.com/office/drawing/2014/main" id="{A28FAB9D-1EE6-43AC-B8F1-6569A0B8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4962323-B671-484D-B5A3-CD4754337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81DEBE4-9960-46D9-8D96-FBDE91728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EE912-33EC-6AFE-7DB0-FD9B79C7217F}"/>
              </a:ext>
            </a:extLst>
          </p:cNvPr>
          <p:cNvSpPr txBox="1"/>
          <p:nvPr/>
        </p:nvSpPr>
        <p:spPr>
          <a:xfrm>
            <a:off x="1047792" y="14323"/>
            <a:ext cx="5360951" cy="10628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400" dirty="0">
                <a:latin typeface="Times New Roman" panose="02020603050405020304" pitchFamily="18" charset="0"/>
                <a:ea typeface="+mj-ea"/>
                <a:cs typeface="Times New Roman" panose="02020603050405020304" pitchFamily="18" charset="0"/>
              </a:rPr>
              <a:t>Oral health Cont’d: </a:t>
            </a:r>
            <a:r>
              <a:rPr lang="en-US" sz="3400" baseline="-25000" dirty="0">
                <a:latin typeface="Times New Roman" panose="02020603050405020304" pitchFamily="18" charset="0"/>
                <a:ea typeface="+mj-ea"/>
                <a:cs typeface="Times New Roman" panose="02020603050405020304" pitchFamily="18" charset="0"/>
              </a:rPr>
              <a:t>4</a:t>
            </a:r>
          </a:p>
        </p:txBody>
      </p:sp>
      <p:sp>
        <p:nvSpPr>
          <p:cNvPr id="3" name="TextBox 2">
            <a:extLst>
              <a:ext uri="{FF2B5EF4-FFF2-40B4-BE49-F238E27FC236}">
                <a16:creationId xmlns:a16="http://schemas.microsoft.com/office/drawing/2014/main" id="{8DC319D1-6974-FEAE-9E8F-99C506B34317}"/>
              </a:ext>
            </a:extLst>
          </p:cNvPr>
          <p:cNvSpPr txBox="1"/>
          <p:nvPr/>
        </p:nvSpPr>
        <p:spPr>
          <a:xfrm>
            <a:off x="990625" y="1637459"/>
            <a:ext cx="6179304" cy="460167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85750" defTabSz="914400">
              <a:lnSpc>
                <a:spcPct val="110000"/>
              </a:lnSpc>
              <a:spcAft>
                <a:spcPts val="600"/>
              </a:spcAft>
              <a:buClr>
                <a:schemeClr val="accent6"/>
              </a:buClr>
              <a:buSzPct val="90000"/>
              <a:buFont typeface="Wingdings" panose="05000000000000000000" pitchFamily="2" charset="2"/>
              <a:buChar char="§"/>
            </a:pPr>
            <a:r>
              <a:rPr lang="en-US" sz="2000" dirty="0">
                <a:latin typeface="Times New Roman"/>
                <a:cs typeface="Times New Roman"/>
              </a:rPr>
              <a:t>Percent of children with untreated caries is higher than percent of malnutrition.</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2000" dirty="0">
                <a:latin typeface="Times New Roman"/>
                <a:cs typeface="Times New Roman"/>
              </a:rPr>
              <a:t>Due to poor nutrition, poverty, and high smoking rate, there's higher risk of developing life threatening dental infections.</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2000" dirty="0">
                <a:latin typeface="Times New Roman"/>
                <a:cs typeface="Times New Roman"/>
              </a:rPr>
              <a:t>Oral cancer has the highest morbidity and mortality rate Treatment results in low quality of life due to late diagnosis.</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2000" dirty="0">
                <a:latin typeface="Times New Roman"/>
                <a:cs typeface="Times New Roman"/>
              </a:rPr>
              <a:t>Most common dental problem is dental decay and periodontal disease. </a:t>
            </a:r>
            <a:r>
              <a:rPr lang="en-US" sz="2000" baseline="-25000" dirty="0">
                <a:latin typeface="Times New Roman"/>
                <a:cs typeface="Times New Roman"/>
              </a:rPr>
              <a:t>4, 9</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2000" dirty="0">
                <a:latin typeface="Times New Roman"/>
                <a:cs typeface="Times New Roman"/>
              </a:rPr>
              <a:t>Mothers who suffer from severe periodontitis give birth to low-birth weight babies.</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2000" dirty="0">
                <a:latin typeface="Times New Roman"/>
                <a:cs typeface="Times New Roman"/>
              </a:rPr>
              <a:t>Discomfort from untreated oral diseases negatively impact quality of life like excessive toothache, lack of sleep, progression of systemic health diseases, financial burden, and lower performance in school.</a:t>
            </a:r>
          </a:p>
          <a:p>
            <a:pPr marL="285750" indent="-285750" defTabSz="914400">
              <a:lnSpc>
                <a:spcPct val="110000"/>
              </a:lnSpc>
              <a:spcAft>
                <a:spcPts val="600"/>
              </a:spcAft>
              <a:buClr>
                <a:schemeClr val="accent6"/>
              </a:buClr>
              <a:buSzPct val="90000"/>
              <a:buFont typeface="Wingdings" panose="05000000000000000000" pitchFamily="2" charset="2"/>
              <a:buChar char="§"/>
            </a:pPr>
            <a:endParaRPr lang="en-US" dirty="0">
              <a:latin typeface="Times New Roman"/>
              <a:cs typeface="Times New Roman"/>
            </a:endParaRPr>
          </a:p>
        </p:txBody>
      </p:sp>
      <p:pic>
        <p:nvPicPr>
          <p:cNvPr id="4" name="Picture 3" descr="Happy Child in Dentist Office with Female Nurses and Doctors Happy Child in Dentist Office with Female Nurses and Doctors oral health in nepal stock pictures, royalty-free photos &amp; images">
            <a:extLst>
              <a:ext uri="{FF2B5EF4-FFF2-40B4-BE49-F238E27FC236}">
                <a16:creationId xmlns:a16="http://schemas.microsoft.com/office/drawing/2014/main" id="{536C94BB-617F-BC72-0B23-D957E9143F24}"/>
              </a:ext>
            </a:extLst>
          </p:cNvPr>
          <p:cNvPicPr>
            <a:picLocks noChangeAspect="1"/>
          </p:cNvPicPr>
          <p:nvPr/>
        </p:nvPicPr>
        <p:blipFill rotWithShape="1">
          <a:blip r:embed="rId5"/>
          <a:srcRect l="9598" r="1" b="1"/>
          <a:stretch/>
        </p:blipFill>
        <p:spPr>
          <a:xfrm>
            <a:off x="7490231" y="14323"/>
            <a:ext cx="4635780" cy="3422917"/>
          </a:xfrm>
          <a:prstGeom prst="rect">
            <a:avLst/>
          </a:prstGeom>
          <a:ln w="12700">
            <a:solidFill>
              <a:schemeClr val="tx1"/>
            </a:solidFill>
          </a:ln>
        </p:spPr>
      </p:pic>
      <p:pic>
        <p:nvPicPr>
          <p:cNvPr id="5" name="Picture 4" descr="Portrait of an old Sherpa. &quot;Khumjung, Nepal - June 04, 2010: Portrait of an old smiling Sherpa.&quot; oral health in nepal stock pictures, royalty-free photos &amp; images">
            <a:extLst>
              <a:ext uri="{FF2B5EF4-FFF2-40B4-BE49-F238E27FC236}">
                <a16:creationId xmlns:a16="http://schemas.microsoft.com/office/drawing/2014/main" id="{F5CCC2A9-833B-7863-16BF-780FB4089059}"/>
              </a:ext>
            </a:extLst>
          </p:cNvPr>
          <p:cNvPicPr>
            <a:picLocks noChangeAspect="1"/>
          </p:cNvPicPr>
          <p:nvPr/>
        </p:nvPicPr>
        <p:blipFill rotWithShape="1">
          <a:blip r:embed="rId6"/>
          <a:srcRect r="9852" b="-1"/>
          <a:stretch/>
        </p:blipFill>
        <p:spPr>
          <a:xfrm>
            <a:off x="7490683" y="3411312"/>
            <a:ext cx="4635780" cy="3432592"/>
          </a:xfrm>
          <a:prstGeom prst="rect">
            <a:avLst/>
          </a:prstGeom>
          <a:ln w="12700">
            <a:solidFill>
              <a:schemeClr val="tx1"/>
            </a:solidFill>
          </a:ln>
        </p:spPr>
      </p:pic>
      <p:sp>
        <p:nvSpPr>
          <p:cNvPr id="6" name="TextBox 5"/>
          <p:cNvSpPr txBox="1"/>
          <p:nvPr/>
        </p:nvSpPr>
        <p:spPr>
          <a:xfrm>
            <a:off x="7415683" y="3122935"/>
            <a:ext cx="4627667" cy="276999"/>
          </a:xfrm>
          <a:prstGeom prst="rect">
            <a:avLst/>
          </a:prstGeom>
          <a:noFill/>
        </p:spPr>
        <p:txBody>
          <a:bodyPr wrap="square" rtlCol="0">
            <a:spAutoFit/>
          </a:bodyPr>
          <a:lstStyle/>
          <a:p>
            <a:r>
              <a:rPr lang="en-US" sz="600"/>
              <a:t>https://</a:t>
            </a:r>
            <a:r>
              <a:rPr lang="en-US" sz="600" err="1"/>
              <a:t>www.istockphoto.com</a:t>
            </a:r>
            <a:r>
              <a:rPr lang="en-US" sz="600"/>
              <a:t>/photo/happy-child-in-dentist-office-with-female-nurses-and-doctors-gm1680799906-536666835?phrase=</a:t>
            </a:r>
            <a:r>
              <a:rPr lang="en-US" sz="600" err="1"/>
              <a:t>oral+health+in+nepal&amp;searchscope</a:t>
            </a:r>
            <a:r>
              <a:rPr lang="en-US" sz="600"/>
              <a:t>=image%2Cfilm</a:t>
            </a:r>
          </a:p>
        </p:txBody>
      </p:sp>
      <p:sp>
        <p:nvSpPr>
          <p:cNvPr id="7" name="TextBox 6"/>
          <p:cNvSpPr txBox="1"/>
          <p:nvPr/>
        </p:nvSpPr>
        <p:spPr>
          <a:xfrm>
            <a:off x="7490231" y="6622262"/>
            <a:ext cx="4796810" cy="169277"/>
          </a:xfrm>
          <a:prstGeom prst="rect">
            <a:avLst/>
          </a:prstGeom>
          <a:noFill/>
        </p:spPr>
        <p:txBody>
          <a:bodyPr wrap="square" rtlCol="0">
            <a:spAutoFit/>
          </a:bodyPr>
          <a:lstStyle/>
          <a:p>
            <a:r>
              <a:rPr lang="en-US" sz="500">
                <a:solidFill>
                  <a:srgbClr val="FFFFFF"/>
                </a:solidFill>
              </a:rPr>
              <a:t>https://</a:t>
            </a:r>
            <a:r>
              <a:rPr lang="en-US" sz="500" err="1">
                <a:solidFill>
                  <a:srgbClr val="FFFFFF"/>
                </a:solidFill>
              </a:rPr>
              <a:t>www.istockphoto.com</a:t>
            </a:r>
            <a:r>
              <a:rPr lang="en-US" sz="500">
                <a:solidFill>
                  <a:srgbClr val="FFFFFF"/>
                </a:solidFill>
              </a:rPr>
              <a:t>/photo/portrait-of-an-old-sherpa-gm458120003-19971211?phrase=</a:t>
            </a:r>
            <a:r>
              <a:rPr lang="en-US" sz="500" err="1">
                <a:solidFill>
                  <a:srgbClr val="FFFFFF"/>
                </a:solidFill>
              </a:rPr>
              <a:t>oral+health+in+nepal&amp;searchscope</a:t>
            </a:r>
            <a:r>
              <a:rPr lang="en-US" sz="500">
                <a:solidFill>
                  <a:srgbClr val="FFFFFF"/>
                </a:solidFill>
              </a:rPr>
              <a:t>=image%2Cfilm</a:t>
            </a:r>
          </a:p>
        </p:txBody>
      </p:sp>
    </p:spTree>
    <p:extLst>
      <p:ext uri="{BB962C8B-B14F-4D97-AF65-F5344CB8AC3E}">
        <p14:creationId xmlns:p14="http://schemas.microsoft.com/office/powerpoint/2010/main" val="197650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42" name="Picture 41">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44" name="Rectangle 43">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6" name="Rectangle 45">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8" name="Rectangle 47">
            <a:extLst>
              <a:ext uri="{FF2B5EF4-FFF2-40B4-BE49-F238E27FC236}">
                <a16:creationId xmlns:a16="http://schemas.microsoft.com/office/drawing/2014/main" id="{D0A08A6F-C28D-4C68-9627-9B83F062F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0" name="Rectangle 49">
            <a:extLst>
              <a:ext uri="{FF2B5EF4-FFF2-40B4-BE49-F238E27FC236}">
                <a16:creationId xmlns:a16="http://schemas.microsoft.com/office/drawing/2014/main" id="{D6DAD309-1212-498F-ABAD-388FFD322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2" name="TextBox 51">
            <a:extLst>
              <a:ext uri="{FF2B5EF4-FFF2-40B4-BE49-F238E27FC236}">
                <a16:creationId xmlns:a16="http://schemas.microsoft.com/office/drawing/2014/main" id="{8F297EF4-1A36-4B32-9046-62BAFD8D81A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54" name="Rectangle 53">
            <a:extLst>
              <a:ext uri="{FF2B5EF4-FFF2-40B4-BE49-F238E27FC236}">
                <a16:creationId xmlns:a16="http://schemas.microsoft.com/office/drawing/2014/main" id="{A351781A-A6E4-4803-B019-BBD1158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lying on a couch with a doctor in the background&#10;&#10;Description automatically generated">
            <a:extLst>
              <a:ext uri="{FF2B5EF4-FFF2-40B4-BE49-F238E27FC236}">
                <a16:creationId xmlns:a16="http://schemas.microsoft.com/office/drawing/2014/main" id="{04508C93-9033-CBA8-BD3F-C67B800F6D63}"/>
              </a:ext>
            </a:extLst>
          </p:cNvPr>
          <p:cNvPicPr>
            <a:picLocks noChangeAspect="1"/>
          </p:cNvPicPr>
          <p:nvPr/>
        </p:nvPicPr>
        <p:blipFill rotWithShape="1">
          <a:blip r:embed="rId5"/>
          <a:srcRect l="34090" r="29129"/>
          <a:stretch/>
        </p:blipFill>
        <p:spPr>
          <a:xfrm>
            <a:off x="8825643" y="10"/>
            <a:ext cx="3363182" cy="6857990"/>
          </a:xfrm>
          <a:prstGeom prst="rect">
            <a:avLst/>
          </a:prstGeom>
          <a:ln>
            <a:solidFill>
              <a:schemeClr val="tx1"/>
            </a:solidFill>
          </a:ln>
        </p:spPr>
      </p:pic>
      <p:pic>
        <p:nvPicPr>
          <p:cNvPr id="4" name="Picture 3" descr="A group of people posing for a photo&#10;&#10;Description automatically generated">
            <a:extLst>
              <a:ext uri="{FF2B5EF4-FFF2-40B4-BE49-F238E27FC236}">
                <a16:creationId xmlns:a16="http://schemas.microsoft.com/office/drawing/2014/main" id="{306676BF-9E25-D7F2-B862-21EE46E9472B}"/>
              </a:ext>
            </a:extLst>
          </p:cNvPr>
          <p:cNvPicPr>
            <a:picLocks noChangeAspect="1"/>
          </p:cNvPicPr>
          <p:nvPr/>
        </p:nvPicPr>
        <p:blipFill rotWithShape="1">
          <a:blip r:embed="rId6"/>
          <a:srcRect l="7726" r="31790" b="1"/>
          <a:stretch/>
        </p:blipFill>
        <p:spPr>
          <a:xfrm>
            <a:off x="629858" y="2718"/>
            <a:ext cx="8175638" cy="6858000"/>
          </a:xfrm>
          <a:prstGeom prst="rect">
            <a:avLst/>
          </a:prstGeom>
          <a:ln w="12700">
            <a:solidFill>
              <a:schemeClr val="tx1"/>
            </a:solidFill>
          </a:ln>
        </p:spPr>
      </p:pic>
      <p:pic>
        <p:nvPicPr>
          <p:cNvPr id="56" name="Picture 55">
            <a:extLst>
              <a:ext uri="{FF2B5EF4-FFF2-40B4-BE49-F238E27FC236}">
                <a16:creationId xmlns:a16="http://schemas.microsoft.com/office/drawing/2014/main" id="{C2818A33-0BA8-4AFE-8118-5C4D408779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58" name="Picture 57">
            <a:extLst>
              <a:ext uri="{FF2B5EF4-FFF2-40B4-BE49-F238E27FC236}">
                <a16:creationId xmlns:a16="http://schemas.microsoft.com/office/drawing/2014/main" id="{8710FDDA-E25E-4D74-BE82-7F50F185C5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60" name="Rectangle 59">
            <a:extLst>
              <a:ext uri="{FF2B5EF4-FFF2-40B4-BE49-F238E27FC236}">
                <a16:creationId xmlns:a16="http://schemas.microsoft.com/office/drawing/2014/main" id="{0CD29767-C5B7-45B3-ACFE-D8A9E28B1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46D842C-6823-4DC6-939A-2E8C43156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D6DECC36-7B50-462F-8E3D-A46086D20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2" y="0"/>
            <a:ext cx="4430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972C042-9FBC-61FF-B093-5BAFE0E944E9}"/>
              </a:ext>
            </a:extLst>
          </p:cNvPr>
          <p:cNvSpPr txBox="1"/>
          <p:nvPr/>
        </p:nvSpPr>
        <p:spPr>
          <a:xfrm>
            <a:off x="1010553" y="-2718"/>
            <a:ext cx="2659252" cy="10772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600" dirty="0" err="1">
                <a:latin typeface="Times New Roman" panose="02020603050405020304" pitchFamily="18" charset="0"/>
                <a:ea typeface="+mj-ea"/>
                <a:cs typeface="Times New Roman" panose="02020603050405020304" pitchFamily="18" charset="0"/>
              </a:rPr>
              <a:t>Jevaia</a:t>
            </a:r>
            <a:r>
              <a:rPr lang="en-US" sz="3600" dirty="0">
                <a:latin typeface="Times New Roman" panose="02020603050405020304" pitchFamily="18" charset="0"/>
                <a:ea typeface="+mj-ea"/>
                <a:cs typeface="Times New Roman" panose="02020603050405020304" pitchFamily="18" charset="0"/>
              </a:rPr>
              <a:t>: </a:t>
            </a:r>
            <a:r>
              <a:rPr lang="en-US" sz="3600" baseline="-25000" dirty="0">
                <a:latin typeface="Times New Roman" panose="02020603050405020304" pitchFamily="18" charset="0"/>
                <a:ea typeface="+mj-ea"/>
                <a:cs typeface="Times New Roman" panose="02020603050405020304" pitchFamily="18" charset="0"/>
              </a:rPr>
              <a:t>2</a:t>
            </a:r>
          </a:p>
        </p:txBody>
      </p:sp>
      <p:sp>
        <p:nvSpPr>
          <p:cNvPr id="3" name="TextBox 2">
            <a:extLst>
              <a:ext uri="{FF2B5EF4-FFF2-40B4-BE49-F238E27FC236}">
                <a16:creationId xmlns:a16="http://schemas.microsoft.com/office/drawing/2014/main" id="{17F77FF8-9D38-F43A-9159-30A465540036}"/>
              </a:ext>
            </a:extLst>
          </p:cNvPr>
          <p:cNvSpPr txBox="1"/>
          <p:nvPr/>
        </p:nvSpPr>
        <p:spPr>
          <a:xfrm>
            <a:off x="656417" y="840583"/>
            <a:ext cx="4811353" cy="5576618"/>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Group of rural and community-based health care professionals, social mobilizers, educators and admins who work with governmental bodies to provide oral health for the Nepalian community. </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Hold weekly clinics to provide dental needs and procedures like extractions, topical fluoride, fillings and general cleaning. </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Provide school brushing programs to educate students on oral health and provide on-site clinical care for students and teachers.</a:t>
            </a:r>
          </a:p>
        </p:txBody>
      </p:sp>
      <p:sp>
        <p:nvSpPr>
          <p:cNvPr id="66" name="Rectangle 65">
            <a:extLst>
              <a:ext uri="{FF2B5EF4-FFF2-40B4-BE49-F238E27FC236}">
                <a16:creationId xmlns:a16="http://schemas.microsoft.com/office/drawing/2014/main" id="{3DF618C5-33E3-4D51-89B2-CAD56CBE8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2339" y="-2718"/>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9967" y="5839417"/>
            <a:ext cx="1800200" cy="261610"/>
          </a:xfrm>
          <a:prstGeom prst="rect">
            <a:avLst/>
          </a:prstGeom>
          <a:noFill/>
        </p:spPr>
        <p:txBody>
          <a:bodyPr wrap="square" rtlCol="0">
            <a:spAutoFit/>
          </a:bodyPr>
          <a:lstStyle/>
          <a:p>
            <a:r>
              <a:rPr lang="en-US" sz="1100">
                <a:solidFill>
                  <a:srgbClr val="FFFFFF"/>
                </a:solidFill>
              </a:rPr>
              <a:t>https://</a:t>
            </a:r>
            <a:r>
              <a:rPr lang="en-US" sz="1100" err="1">
                <a:solidFill>
                  <a:srgbClr val="FFFFFF"/>
                </a:solidFill>
              </a:rPr>
              <a:t>www.jevaia.org</a:t>
            </a:r>
            <a:r>
              <a:rPr lang="en-US" sz="1100">
                <a:solidFill>
                  <a:srgbClr val="FFFFFF"/>
                </a:solidFill>
              </a:rPr>
              <a:t>/</a:t>
            </a:r>
          </a:p>
        </p:txBody>
      </p:sp>
    </p:spTree>
    <p:extLst>
      <p:ext uri="{BB962C8B-B14F-4D97-AF65-F5344CB8AC3E}">
        <p14:creationId xmlns:p14="http://schemas.microsoft.com/office/powerpoint/2010/main" val="7454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2" name="Picture 11">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4" name="Rectangle 13">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D0A08A6F-C28D-4C68-9627-9B83F062F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D6DAD309-1212-498F-ABAD-388FFD322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8F297EF4-1A36-4B32-9046-62BAFD8D81A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131B3231-1C4D-4AB4-AB8B-D39CCC393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1A82619F-6BBD-4913-A4EA-27A2A01F2A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8" name="Picture 27">
            <a:extLst>
              <a:ext uri="{FF2B5EF4-FFF2-40B4-BE49-F238E27FC236}">
                <a16:creationId xmlns:a16="http://schemas.microsoft.com/office/drawing/2014/main" id="{7D32623C-82B3-4C43-98E0-31A4ACA2F7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30" name="Rectangle 29">
            <a:extLst>
              <a:ext uri="{FF2B5EF4-FFF2-40B4-BE49-F238E27FC236}">
                <a16:creationId xmlns:a16="http://schemas.microsoft.com/office/drawing/2014/main" id="{A28FAB9D-1EE6-43AC-B8F1-6569A0B8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4962323-B671-484D-B5A3-CD4754337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81DEBE4-9960-46D9-8D96-FBDE91728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8C069B-DEED-2FDB-BE8E-A720216264C0}"/>
              </a:ext>
            </a:extLst>
          </p:cNvPr>
          <p:cNvSpPr txBox="1"/>
          <p:nvPr/>
        </p:nvSpPr>
        <p:spPr>
          <a:xfrm>
            <a:off x="961791" y="192245"/>
            <a:ext cx="5949326" cy="10772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400" dirty="0">
                <a:latin typeface="Times New Roman" panose="02020603050405020304" pitchFamily="18" charset="0"/>
                <a:ea typeface="+mj-ea"/>
                <a:cs typeface="Times New Roman" panose="02020603050405020304" pitchFamily="18" charset="0"/>
              </a:rPr>
              <a:t>Communication Techniques:</a:t>
            </a:r>
            <a:r>
              <a:rPr lang="en-US" sz="3400" baseline="-25000" dirty="0">
                <a:latin typeface="Times New Roman" panose="02020603050405020304" pitchFamily="18" charset="0"/>
                <a:ea typeface="+mj-ea"/>
                <a:cs typeface="Times New Roman" panose="02020603050405020304" pitchFamily="18" charset="0"/>
              </a:rPr>
              <a:t> 5</a:t>
            </a:r>
            <a:endParaRPr lang="en-US" sz="3400"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33B922C5-B383-EA52-6550-69CB4B338DD9}"/>
              </a:ext>
            </a:extLst>
          </p:cNvPr>
          <p:cNvSpPr txBox="1"/>
          <p:nvPr/>
        </p:nvSpPr>
        <p:spPr>
          <a:xfrm>
            <a:off x="737314" y="192245"/>
            <a:ext cx="5949326" cy="685528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Conservative culture, opposite genders don’t interact in public often. Avoid physical contact with opposite genders.</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Indirect communication style is most common in Nepal to avoid confrontations or offense.</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Direct communication is reserved for close or trusted relationships.</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"Yes" is used to show active listening. Not always indicating agreement.</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"No" is not used often because it is considered abrasive or impolite. </a:t>
            </a:r>
          </a:p>
        </p:txBody>
      </p:sp>
      <p:pic>
        <p:nvPicPr>
          <p:cNvPr id="4" name="Picture 3" descr="Nepalese women chatting Kathmandu, Nepal - nov 6, 2019: a group of Nepalese women in traditional clothes chat sitting near a small temple in Durbar Square in Kathmandu communication in nepal stock pictures, royalty-free photos &amp; images">
            <a:extLst>
              <a:ext uri="{FF2B5EF4-FFF2-40B4-BE49-F238E27FC236}">
                <a16:creationId xmlns:a16="http://schemas.microsoft.com/office/drawing/2014/main" id="{0F2C78DA-C032-00ED-DBC6-0C0AE72A565A}"/>
              </a:ext>
            </a:extLst>
          </p:cNvPr>
          <p:cNvPicPr>
            <a:picLocks noChangeAspect="1"/>
          </p:cNvPicPr>
          <p:nvPr/>
        </p:nvPicPr>
        <p:blipFill rotWithShape="1">
          <a:blip r:embed="rId5"/>
          <a:srcRect t="556" r="-4" b="-4"/>
          <a:stretch/>
        </p:blipFill>
        <p:spPr>
          <a:xfrm>
            <a:off x="6745723" y="2"/>
            <a:ext cx="4635780" cy="3422917"/>
          </a:xfrm>
          <a:prstGeom prst="rect">
            <a:avLst/>
          </a:prstGeom>
          <a:ln w="12700">
            <a:solidFill>
              <a:schemeClr val="tx1"/>
            </a:solidFill>
          </a:ln>
        </p:spPr>
      </p:pic>
      <p:pic>
        <p:nvPicPr>
          <p:cNvPr id="5" name="Picture 4" descr="European tourist talks with locals on the street of the old city. Nepal, Kathmandu - April 19, 2014: European tourist talks with locals on the street of the old city. communication in nepal stock pictures, royalty-free photos &amp; images">
            <a:extLst>
              <a:ext uri="{FF2B5EF4-FFF2-40B4-BE49-F238E27FC236}">
                <a16:creationId xmlns:a16="http://schemas.microsoft.com/office/drawing/2014/main" id="{EEBB81A4-E516-5798-DE08-960B2D985167}"/>
              </a:ext>
            </a:extLst>
          </p:cNvPr>
          <p:cNvPicPr>
            <a:picLocks noChangeAspect="1"/>
          </p:cNvPicPr>
          <p:nvPr/>
        </p:nvPicPr>
        <p:blipFill rotWithShape="1">
          <a:blip r:embed="rId6"/>
          <a:srcRect l="3656" r="6196" b="-1"/>
          <a:stretch/>
        </p:blipFill>
        <p:spPr>
          <a:xfrm>
            <a:off x="6746175" y="3425633"/>
            <a:ext cx="4635780" cy="3432592"/>
          </a:xfrm>
          <a:prstGeom prst="rect">
            <a:avLst/>
          </a:prstGeom>
          <a:ln w="12700">
            <a:solidFill>
              <a:schemeClr val="tx1"/>
            </a:solidFill>
          </a:ln>
        </p:spPr>
      </p:pic>
      <p:sp>
        <p:nvSpPr>
          <p:cNvPr id="6" name="TextBox 5"/>
          <p:cNvSpPr txBox="1"/>
          <p:nvPr/>
        </p:nvSpPr>
        <p:spPr>
          <a:xfrm>
            <a:off x="6744235" y="6638235"/>
            <a:ext cx="4667890" cy="153888"/>
          </a:xfrm>
          <a:prstGeom prst="rect">
            <a:avLst/>
          </a:prstGeom>
          <a:noFill/>
        </p:spPr>
        <p:txBody>
          <a:bodyPr wrap="square" rtlCol="0">
            <a:spAutoFit/>
          </a:bodyPr>
          <a:lstStyle/>
          <a:p>
            <a:r>
              <a:rPr lang="en-US" sz="400">
                <a:solidFill>
                  <a:srgbClr val="FFFFFF"/>
                </a:solidFill>
              </a:rPr>
              <a:t>https://</a:t>
            </a:r>
            <a:r>
              <a:rPr lang="en-US" sz="400" err="1">
                <a:solidFill>
                  <a:srgbClr val="FFFFFF"/>
                </a:solidFill>
              </a:rPr>
              <a:t>www.istockphoto.com</a:t>
            </a:r>
            <a:r>
              <a:rPr lang="en-US" sz="400">
                <a:solidFill>
                  <a:srgbClr val="FFFFFF"/>
                </a:solidFill>
              </a:rPr>
              <a:t>/photo/european-tourist-talks-with-locals-on-the-street-of-the-old-city-gm696713280-129414285?phrase=</a:t>
            </a:r>
            <a:r>
              <a:rPr lang="en-US" sz="400" err="1">
                <a:solidFill>
                  <a:srgbClr val="FFFFFF"/>
                </a:solidFill>
              </a:rPr>
              <a:t>communication+in+nepal&amp;searchscope</a:t>
            </a:r>
            <a:r>
              <a:rPr lang="en-US" sz="400">
                <a:solidFill>
                  <a:srgbClr val="FFFFFF"/>
                </a:solidFill>
              </a:rPr>
              <a:t>=image%2Cfilm</a:t>
            </a:r>
          </a:p>
        </p:txBody>
      </p:sp>
      <p:sp>
        <p:nvSpPr>
          <p:cNvPr id="7" name="TextBox 6"/>
          <p:cNvSpPr txBox="1"/>
          <p:nvPr/>
        </p:nvSpPr>
        <p:spPr>
          <a:xfrm>
            <a:off x="6699112" y="3250220"/>
            <a:ext cx="4655418" cy="169277"/>
          </a:xfrm>
          <a:prstGeom prst="rect">
            <a:avLst/>
          </a:prstGeom>
          <a:noFill/>
        </p:spPr>
        <p:txBody>
          <a:bodyPr wrap="square" rtlCol="0">
            <a:spAutoFit/>
          </a:bodyPr>
          <a:lstStyle/>
          <a:p>
            <a:r>
              <a:rPr lang="en-US" sz="500">
                <a:solidFill>
                  <a:srgbClr val="FFFFFF"/>
                </a:solidFill>
              </a:rPr>
              <a:t>https://</a:t>
            </a:r>
            <a:r>
              <a:rPr lang="en-US" sz="500" err="1">
                <a:solidFill>
                  <a:srgbClr val="FFFFFF"/>
                </a:solidFill>
              </a:rPr>
              <a:t>www.istockphoto.com</a:t>
            </a:r>
            <a:r>
              <a:rPr lang="en-US" sz="500">
                <a:solidFill>
                  <a:srgbClr val="FFFFFF"/>
                </a:solidFill>
              </a:rPr>
              <a:t>/photo/nepalese-women-chatting-gm1439854087-480002503?phrase=</a:t>
            </a:r>
            <a:r>
              <a:rPr lang="en-US" sz="500" err="1">
                <a:solidFill>
                  <a:srgbClr val="FFFFFF"/>
                </a:solidFill>
              </a:rPr>
              <a:t>communication+in+nepal&amp;searchscope</a:t>
            </a:r>
            <a:r>
              <a:rPr lang="en-US" sz="500">
                <a:solidFill>
                  <a:srgbClr val="FFFFFF"/>
                </a:solidFill>
              </a:rPr>
              <a:t>=image%2Cfilm</a:t>
            </a:r>
          </a:p>
        </p:txBody>
      </p:sp>
    </p:spTree>
    <p:extLst>
      <p:ext uri="{BB962C8B-B14F-4D97-AF65-F5344CB8AC3E}">
        <p14:creationId xmlns:p14="http://schemas.microsoft.com/office/powerpoint/2010/main" val="248499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A412E-AE45-21B8-FE31-3AB2FB862453}"/>
              </a:ext>
            </a:extLst>
          </p:cNvPr>
          <p:cNvSpPr txBox="1"/>
          <p:nvPr/>
        </p:nvSpPr>
        <p:spPr>
          <a:xfrm>
            <a:off x="1269876" y="476672"/>
            <a:ext cx="784887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Communication techniques continued: </a:t>
            </a:r>
            <a:r>
              <a:rPr lang="en-US" sz="3200" baseline="-25000" dirty="0">
                <a:latin typeface="Times New Roman" panose="02020603050405020304" pitchFamily="18" charset="0"/>
                <a:cs typeface="Times New Roman" panose="02020603050405020304" pitchFamily="18" charset="0"/>
              </a:rPr>
              <a:t>5</a:t>
            </a:r>
          </a:p>
        </p:txBody>
      </p:sp>
      <p:sp>
        <p:nvSpPr>
          <p:cNvPr id="5" name="TextBox 4">
            <a:extLst>
              <a:ext uri="{FF2B5EF4-FFF2-40B4-BE49-F238E27FC236}">
                <a16:creationId xmlns:a16="http://schemas.microsoft.com/office/drawing/2014/main" id="{EF1B838A-D7BC-F48A-F03F-498FEC373C2D}"/>
              </a:ext>
            </a:extLst>
          </p:cNvPr>
          <p:cNvSpPr txBox="1"/>
          <p:nvPr/>
        </p:nvSpPr>
        <p:spPr>
          <a:xfrm>
            <a:off x="1053852" y="1412776"/>
            <a:ext cx="7874124" cy="4499758"/>
          </a:xfrm>
          <a:prstGeom prst="rect">
            <a:avLst/>
          </a:prstGeom>
          <a:noFill/>
        </p:spPr>
        <p:txBody>
          <a:bodyPr wrap="square">
            <a:spAutoFit/>
          </a:bodyPr>
          <a:lstStyle/>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Use of open-ended questions are recommended instead of a yes or no questions.</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Eye contact is appropriate during conversations with people of same status. </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Lower gaze with elders and people with higher status.</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Thank you is expressed usually with facial expressions and not verbally saying "thank you”.</a:t>
            </a:r>
          </a:p>
          <a:p>
            <a:pPr marL="285750" indent="-285750" defTabSz="914400">
              <a:lnSpc>
                <a:spcPct val="150000"/>
              </a:lnSpc>
              <a:spcAft>
                <a:spcPts val="600"/>
              </a:spcAft>
              <a:buClr>
                <a:schemeClr val="accent6"/>
              </a:buClr>
              <a:buSzPct val="9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Head is seen as most sacred. Touching someone's head is considered insensitive and offensive.</a:t>
            </a:r>
          </a:p>
        </p:txBody>
      </p:sp>
      <p:pic>
        <p:nvPicPr>
          <p:cNvPr id="7" name="Graphic 6" descr="Chat outline">
            <a:extLst>
              <a:ext uri="{FF2B5EF4-FFF2-40B4-BE49-F238E27FC236}">
                <a16:creationId xmlns:a16="http://schemas.microsoft.com/office/drawing/2014/main" id="{13D82A0F-6F79-F97F-38DC-592BB8C6BE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86701" y="269360"/>
            <a:ext cx="2448272" cy="2448272"/>
          </a:xfrm>
          <a:prstGeom prst="rect">
            <a:avLst/>
          </a:prstGeom>
        </p:spPr>
      </p:pic>
    </p:spTree>
    <p:extLst>
      <p:ext uri="{BB962C8B-B14F-4D97-AF65-F5344CB8AC3E}">
        <p14:creationId xmlns:p14="http://schemas.microsoft.com/office/powerpoint/2010/main" val="229348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4" name="Picture 13">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6" name="Rectangle 15">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TextBox 23">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30" name="Rectangle 29">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3922" y="0"/>
            <a:ext cx="95875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p:cNvSpPr>
            <a:spLocks noGrp="1"/>
          </p:cNvSpPr>
          <p:nvPr>
            <p:ph type="title"/>
          </p:nvPr>
        </p:nvSpPr>
        <p:spPr>
          <a:xfrm>
            <a:off x="342555" y="-377688"/>
            <a:ext cx="7708132" cy="1077229"/>
          </a:xfrm>
        </p:spPr>
        <p:txBody>
          <a:bodyPr vert="horz" lIns="91440" tIns="45720" rIns="91440" bIns="45720" rtlCol="0" anchor="b">
            <a:normAutofit/>
          </a:bodyPr>
          <a:lstStyle/>
          <a:p>
            <a:pPr algn="r" defTabSz="914400"/>
            <a:r>
              <a:rPr lang="en-US" sz="4000" dirty="0">
                <a:latin typeface="Times New Roman" panose="02020603050405020304" pitchFamily="18" charset="0"/>
                <a:cs typeface="Times New Roman" panose="02020603050405020304" pitchFamily="18" charset="0"/>
              </a:rPr>
              <a:t>Case scenario: (Assessment)</a:t>
            </a:r>
          </a:p>
        </p:txBody>
      </p:sp>
      <p:sp>
        <p:nvSpPr>
          <p:cNvPr id="7" name="Text Placeholder 6"/>
          <p:cNvSpPr>
            <a:spLocks noGrp="1"/>
          </p:cNvSpPr>
          <p:nvPr>
            <p:ph type="body" sz="half" idx="2"/>
          </p:nvPr>
        </p:nvSpPr>
        <p:spPr>
          <a:xfrm>
            <a:off x="941037" y="554212"/>
            <a:ext cx="9620115" cy="6429728"/>
          </a:xfrm>
        </p:spPr>
        <p:txBody>
          <a:bodyPr vert="horz" lIns="91440" tIns="45720" rIns="91440" bIns="45720" rtlCol="0" anchor="ctr">
            <a:noAutofit/>
          </a:bodyPr>
          <a:lstStyle/>
          <a:p>
            <a:pPr defTabSz="914400">
              <a:lnSpc>
                <a:spcPct val="110000"/>
              </a:lnSpc>
              <a:buFont typeface="Wingdings" panose="05000000000000000000" pitchFamily="2" charset="2"/>
              <a:buChar char="§"/>
            </a:pPr>
            <a:r>
              <a:rPr lang="en-US" sz="2100">
                <a:latin typeface="Times New Roman"/>
                <a:cs typeface="Times New Roman"/>
              </a:rPr>
              <a:t> Patient is a 50-year-old newcomer female from Nepal, she arrived a year ago to Canada. She came for a dental hygiene appointment to get her teeth cleaned and is finding it difficult to communicate with the receptionist and dental hygienist because of the language barrier. The client asked to be seen by a female hygienist preferably due to cultural reasons. Client's main concern was sensitivity and dissatisfaction of overall look of the teeth. Upon completion of medical history examination, it was found that she has an uncontrolled type 2 diabetes and hypertension. Using google translate the dental hygienist was able to find a way around the language barrier to gather more information about the client. She found that in the client's culture, oral health is not given much importance due to the country's economic status and cultural believes. The client mentioned she sometimes cleans her teeth with her fingers using salt or sand. </a:t>
            </a:r>
          </a:p>
          <a:p>
            <a:pPr defTabSz="914400">
              <a:lnSpc>
                <a:spcPct val="110000"/>
              </a:lnSpc>
              <a:buFont typeface="Wingdings" panose="05000000000000000000" pitchFamily="2" charset="2"/>
              <a:buChar char="§"/>
            </a:pPr>
            <a:r>
              <a:rPr lang="en-US" sz="2100">
                <a:latin typeface="Times New Roman"/>
                <a:cs typeface="Times New Roman"/>
              </a:rPr>
              <a:t>During the intraoral examination and X-ray examination, it was evident she suffered from severe periodontitis. A tooth on the upper right had a radiographic radiolucency, was later confirmed by the on-site DDS as decay on tooth 16. She also had ulcers in her mouth and her teeth had severe extrinsic staining. She was also missing some maxillary and mandibular posterior teeth and her maxillary lateral incisors. </a:t>
            </a:r>
          </a:p>
        </p:txBody>
      </p:sp>
    </p:spTree>
    <p:extLst>
      <p:ext uri="{BB962C8B-B14F-4D97-AF65-F5344CB8AC3E}">
        <p14:creationId xmlns:p14="http://schemas.microsoft.com/office/powerpoint/2010/main" val="1870939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enior lady asking questions about dental dentures Smiling elderly woman looking at her doctor stock photo dental hygiene elder stock pictures, royalty-free photos &amp; images">
            <a:extLst>
              <a:ext uri="{FF2B5EF4-FFF2-40B4-BE49-F238E27FC236}">
                <a16:creationId xmlns:a16="http://schemas.microsoft.com/office/drawing/2014/main" id="{FF643694-4BC6-0E17-1A3C-2EE308FDAFF5}"/>
              </a:ext>
            </a:extLst>
          </p:cNvPr>
          <p:cNvPicPr>
            <a:picLocks noChangeAspect="1"/>
          </p:cNvPicPr>
          <p:nvPr/>
        </p:nvPicPr>
        <p:blipFill rotWithShape="1">
          <a:blip r:embed="rId4">
            <a:duotone>
              <a:schemeClr val="bg2">
                <a:shade val="45000"/>
                <a:satMod val="135000"/>
              </a:schemeClr>
              <a:prstClr val="white"/>
            </a:duotone>
            <a:alphaModFix amt="25000"/>
          </a:blip>
          <a:srcRect r="-1" b="15706"/>
          <a:stretch/>
        </p:blipFill>
        <p:spPr>
          <a:xfrm>
            <a:off x="987721" y="-46"/>
            <a:ext cx="12274762" cy="6857990"/>
          </a:xfrm>
          <a:prstGeom prst="rect">
            <a:avLst/>
          </a:prstGeom>
        </p:spPr>
      </p:pic>
      <p:pic>
        <p:nvPicPr>
          <p:cNvPr id="27" name="Picture 26">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2" name="Title 1">
            <a:extLst>
              <a:ext uri="{FF2B5EF4-FFF2-40B4-BE49-F238E27FC236}">
                <a16:creationId xmlns:a16="http://schemas.microsoft.com/office/drawing/2014/main" id="{3A9D2056-094A-B688-886E-6FF18F15434B}"/>
              </a:ext>
            </a:extLst>
          </p:cNvPr>
          <p:cNvSpPr>
            <a:spLocks noGrp="1"/>
          </p:cNvSpPr>
          <p:nvPr>
            <p:ph type="title" idx="4294967295"/>
          </p:nvPr>
        </p:nvSpPr>
        <p:spPr>
          <a:xfrm>
            <a:off x="1178243" y="373952"/>
            <a:ext cx="7956259" cy="1077229"/>
          </a:xfrm>
        </p:spPr>
        <p:txBody>
          <a:bodyPr vert="horz" lIns="91440" tIns="45720" rIns="91440" bIns="45720" rtlCol="0" anchor="t">
            <a:normAutofit/>
          </a:bodyPr>
          <a:lstStyle/>
          <a:p>
            <a:pPr algn="l" defTabSz="914400"/>
            <a:r>
              <a:rPr lang="en-US" sz="3400" dirty="0">
                <a:latin typeface="Times New Roman" panose="02020603050405020304" pitchFamily="18" charset="0"/>
                <a:cs typeface="Times New Roman" panose="02020603050405020304" pitchFamily="18" charset="0"/>
              </a:rPr>
              <a:t>Dental hygiene diagnosis: </a:t>
            </a:r>
            <a:r>
              <a:rPr lang="en-US" sz="3400" baseline="-25000" dirty="0">
                <a:latin typeface="Times New Roman" panose="02020603050405020304" pitchFamily="18" charset="0"/>
                <a:cs typeface="Times New Roman" panose="02020603050405020304" pitchFamily="18" charset="0"/>
              </a:rPr>
              <a:t>21</a:t>
            </a:r>
          </a:p>
        </p:txBody>
      </p:sp>
      <p:sp>
        <p:nvSpPr>
          <p:cNvPr id="29" name="Rectangle 28">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0C9EACF-25C6-D736-06E2-92582AA3A03C}"/>
              </a:ext>
            </a:extLst>
          </p:cNvPr>
          <p:cNvSpPr>
            <a:spLocks noGrp="1"/>
          </p:cNvSpPr>
          <p:nvPr>
            <p:ph type="body" sz="half" idx="4294967295"/>
          </p:nvPr>
        </p:nvSpPr>
        <p:spPr>
          <a:xfrm>
            <a:off x="1048661" y="1241371"/>
            <a:ext cx="10631193" cy="5718405"/>
          </a:xfrm>
        </p:spPr>
        <p:txBody>
          <a:bodyPr vert="horz" lIns="91440" tIns="45720" rIns="91440" bIns="45720" rtlCol="0" anchor="ctr">
            <a:normAutofit fontScale="92500"/>
          </a:bodyPr>
          <a:lstStyle/>
          <a:p>
            <a:pPr marL="344170" indent="-344170" defTabSz="914400">
              <a:lnSpc>
                <a:spcPct val="110000"/>
              </a:lnSpc>
            </a:pPr>
            <a:r>
              <a:rPr lang="en-US" sz="2000" dirty="0">
                <a:latin typeface="Times New Roman"/>
                <a:cs typeface="Times New Roman"/>
              </a:rPr>
              <a:t>The client suffers from moderate periodontitis with horizontal bone loss, mild extrinsic staining interproximal, and severe abrasion, focused upper and lower anterior. The clients chief concern is severe sensitivity, and complained of her dissatisfaction of her smile due to the extrinsic stains and the way her teeth look. Client's diabetes heightens the development of periodontitis and slows the healing process. </a:t>
            </a:r>
          </a:p>
          <a:p>
            <a:pPr marL="0" indent="0" defTabSz="914400">
              <a:lnSpc>
                <a:spcPct val="110000"/>
              </a:lnSpc>
              <a:buNone/>
            </a:pPr>
            <a:r>
              <a:rPr lang="en-US" sz="2000" dirty="0">
                <a:latin typeface="Times New Roman"/>
                <a:cs typeface="Times New Roman"/>
              </a:rPr>
              <a:t>Deficits: </a:t>
            </a:r>
          </a:p>
          <a:p>
            <a:pPr marL="344170" indent="-344170" defTabSz="914400">
              <a:lnSpc>
                <a:spcPct val="110000"/>
              </a:lnSpc>
            </a:pPr>
            <a:r>
              <a:rPr lang="en-US" sz="2000" dirty="0">
                <a:latin typeface="Times New Roman"/>
                <a:cs typeface="Times New Roman"/>
              </a:rPr>
              <a:t>Wholesome facial image. (extrinsic staining,)</a:t>
            </a:r>
          </a:p>
          <a:p>
            <a:pPr marL="344170" indent="-344170" defTabSz="914400">
              <a:lnSpc>
                <a:spcPct val="110000"/>
              </a:lnSpc>
            </a:pPr>
            <a:r>
              <a:rPr lang="en-US" sz="2000" dirty="0">
                <a:latin typeface="Times New Roman"/>
                <a:cs typeface="Times New Roman"/>
              </a:rPr>
              <a:t>Protection from health risks. (diabetes and hypertension)</a:t>
            </a:r>
          </a:p>
          <a:p>
            <a:pPr marL="344170" indent="-344170" defTabSz="914400">
              <a:lnSpc>
                <a:spcPct val="110000"/>
              </a:lnSpc>
            </a:pPr>
            <a:r>
              <a:rPr lang="en-US" sz="2000" dirty="0">
                <a:latin typeface="Times New Roman"/>
                <a:cs typeface="Times New Roman"/>
              </a:rPr>
              <a:t>Biologically sound and functional dentition. (caries)</a:t>
            </a:r>
          </a:p>
          <a:p>
            <a:pPr marL="344170" indent="-344170" defTabSz="914400">
              <a:lnSpc>
                <a:spcPct val="110000"/>
              </a:lnSpc>
            </a:pPr>
            <a:r>
              <a:rPr lang="en-US" sz="2000" dirty="0">
                <a:latin typeface="Times New Roman"/>
                <a:cs typeface="Times New Roman"/>
              </a:rPr>
              <a:t>Freedom from head and neck pain. (ulcers, and sensitivity)</a:t>
            </a:r>
          </a:p>
          <a:p>
            <a:pPr marL="344170" indent="-344170" defTabSz="914400">
              <a:lnSpc>
                <a:spcPct val="110000"/>
              </a:lnSpc>
            </a:pPr>
            <a:r>
              <a:rPr lang="en-US" sz="2000" dirty="0">
                <a:latin typeface="Times New Roman"/>
                <a:cs typeface="Times New Roman"/>
              </a:rPr>
              <a:t>Skin and mucous membrane integrity of head and neck. (periodontitis)</a:t>
            </a:r>
          </a:p>
          <a:p>
            <a:pPr marL="344170" indent="-344170" defTabSz="914400">
              <a:lnSpc>
                <a:spcPct val="110000"/>
              </a:lnSpc>
            </a:pPr>
            <a:r>
              <a:rPr lang="en-US" sz="2000" dirty="0">
                <a:latin typeface="Times New Roman"/>
                <a:cs typeface="Times New Roman"/>
              </a:rPr>
              <a:t>Responsibility for oral health. (lack of oral hygiene care)</a:t>
            </a:r>
          </a:p>
          <a:p>
            <a:pPr marL="344170" indent="-344170" defTabSz="914400">
              <a:lnSpc>
                <a:spcPct val="110000"/>
              </a:lnSpc>
            </a:pPr>
            <a:r>
              <a:rPr lang="en-US" sz="2000" dirty="0">
                <a:latin typeface="Times New Roman"/>
                <a:cs typeface="Times New Roman"/>
              </a:rPr>
              <a:t>Conceptualization and understanding. (language barrier in understanding OHE)</a:t>
            </a:r>
          </a:p>
          <a:p>
            <a:pPr marL="457200" indent="-457200" defTabSz="914400">
              <a:lnSpc>
                <a:spcPct val="110000"/>
              </a:lnSpc>
            </a:pPr>
            <a:endParaRPr lang="en-US" sz="1600" dirty="0">
              <a:cs typeface="Arial"/>
            </a:endParaRPr>
          </a:p>
        </p:txBody>
      </p:sp>
      <p:sp>
        <p:nvSpPr>
          <p:cNvPr id="5" name="TextBox 4"/>
          <p:cNvSpPr txBox="1"/>
          <p:nvPr/>
        </p:nvSpPr>
        <p:spPr>
          <a:xfrm rot="16200000">
            <a:off x="-2521153" y="3370208"/>
            <a:ext cx="6785483" cy="184666"/>
          </a:xfrm>
          <a:prstGeom prst="rect">
            <a:avLst/>
          </a:prstGeom>
          <a:noFill/>
        </p:spPr>
        <p:txBody>
          <a:bodyPr wrap="square" lIns="91440" tIns="45720" rIns="91440" bIns="45720" rtlCol="0" anchor="t">
            <a:spAutoFit/>
          </a:bodyPr>
          <a:lstStyle/>
          <a:p>
            <a:r>
              <a:rPr lang="en-US" sz="600" dirty="0"/>
              <a:t>https://</a:t>
            </a:r>
            <a:r>
              <a:rPr lang="en-US" sz="600" dirty="0" err="1"/>
              <a:t>www.istockphoto.com</a:t>
            </a:r>
            <a:r>
              <a:rPr lang="en-US" sz="600" dirty="0"/>
              <a:t>/photo/senior-lady-asking-questions-about-dental-dentures-gm1183945375-333069889?phrase=</a:t>
            </a:r>
            <a:r>
              <a:rPr lang="en-US" sz="600" dirty="0" err="1"/>
              <a:t>dental+hygiene+elder&amp;searchscope</a:t>
            </a:r>
            <a:r>
              <a:rPr lang="en-US" sz="600" dirty="0"/>
              <a:t>=image%2Cfilm</a:t>
            </a:r>
            <a:endParaRPr lang="en-US" sz="600" dirty="0">
              <a:cs typeface="Arial"/>
            </a:endParaRPr>
          </a:p>
        </p:txBody>
      </p:sp>
    </p:spTree>
    <p:extLst>
      <p:ext uri="{BB962C8B-B14F-4D97-AF65-F5344CB8AC3E}">
        <p14:creationId xmlns:p14="http://schemas.microsoft.com/office/powerpoint/2010/main" val="385600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sitting together&#10;&#10;Description automatically generated">
            <a:extLst>
              <a:ext uri="{FF2B5EF4-FFF2-40B4-BE49-F238E27FC236}">
                <a16:creationId xmlns:a16="http://schemas.microsoft.com/office/drawing/2014/main" id="{CC0A78EA-E412-7C5E-5C52-BA656213F6E5}"/>
              </a:ext>
            </a:extLst>
          </p:cNvPr>
          <p:cNvPicPr>
            <a:picLocks noChangeAspect="1"/>
          </p:cNvPicPr>
          <p:nvPr/>
        </p:nvPicPr>
        <p:blipFill rotWithShape="1">
          <a:blip r:embed="rId2">
            <a:duotone>
              <a:schemeClr val="bg2">
                <a:shade val="45000"/>
                <a:satMod val="135000"/>
              </a:schemeClr>
              <a:prstClr val="white"/>
            </a:duotone>
            <a:alphaModFix amt="25000"/>
          </a:blip>
          <a:srcRect r="29"/>
          <a:stretch/>
        </p:blipFill>
        <p:spPr>
          <a:xfrm>
            <a:off x="19959" y="-2718"/>
            <a:ext cx="12188521" cy="6857990"/>
          </a:xfrm>
          <a:prstGeom prst="rect">
            <a:avLst/>
          </a:prstGeom>
        </p:spPr>
      </p:pic>
      <p:pic>
        <p:nvPicPr>
          <p:cNvPr id="11" name="Picture 10">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2" name="Title 1"/>
          <p:cNvSpPr>
            <a:spLocks noGrp="1"/>
          </p:cNvSpPr>
          <p:nvPr>
            <p:ph type="title"/>
          </p:nvPr>
        </p:nvSpPr>
        <p:spPr>
          <a:xfrm>
            <a:off x="1876388" y="252182"/>
            <a:ext cx="7956259" cy="1077229"/>
          </a:xfrm>
        </p:spPr>
        <p:txBody>
          <a:bodyPr>
            <a:normAutofit/>
          </a:bodyPr>
          <a:lstStyle/>
          <a:p>
            <a:pPr algn="l"/>
            <a:r>
              <a:rPr lang="en-US" sz="4000" dirty="0">
                <a:latin typeface="Times New Roman" panose="02020603050405020304" pitchFamily="18" charset="0"/>
                <a:cs typeface="Times New Roman" panose="02020603050405020304" pitchFamily="18" charset="0"/>
              </a:rPr>
              <a:t>Topics</a:t>
            </a:r>
          </a:p>
        </p:txBody>
      </p:sp>
      <p:sp>
        <p:nvSpPr>
          <p:cNvPr id="13" name="Rectangle 12">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485901" y="1124744"/>
            <a:ext cx="5354892" cy="5237220"/>
          </a:xfrm>
        </p:spPr>
        <p:txBody>
          <a:bodyPr>
            <a:noAutofit/>
          </a:bodyPr>
          <a:lstStyle/>
          <a:p>
            <a:pPr>
              <a:lnSpc>
                <a:spcPct val="210000"/>
              </a:lnSpc>
            </a:pPr>
            <a:r>
              <a:rPr lang="en-US" sz="2200" dirty="0">
                <a:latin typeface="Times New Roman" panose="02020603050405020304" pitchFamily="18" charset="0"/>
                <a:cs typeface="Times New Roman" panose="02020603050405020304" pitchFamily="18" charset="0"/>
              </a:rPr>
              <a:t>Introduction</a:t>
            </a:r>
          </a:p>
          <a:p>
            <a:pPr>
              <a:lnSpc>
                <a:spcPct val="100000"/>
              </a:lnSpc>
            </a:pPr>
            <a:r>
              <a:rPr lang="en-US" sz="2200" dirty="0">
                <a:latin typeface="Times New Roman" panose="02020603050405020304" pitchFamily="18" charset="0"/>
                <a:cs typeface="Times New Roman" panose="02020603050405020304" pitchFamily="18" charset="0"/>
              </a:rPr>
              <a:t>Interesting facts about Nepal.</a:t>
            </a:r>
          </a:p>
          <a:p>
            <a:pPr>
              <a:lnSpc>
                <a:spcPct val="100000"/>
              </a:lnSpc>
            </a:pPr>
            <a:r>
              <a:rPr lang="en-US" sz="2200" dirty="0">
                <a:latin typeface="Times New Roman" panose="02020603050405020304" pitchFamily="18" charset="0"/>
                <a:cs typeface="Times New Roman" panose="02020603050405020304" pitchFamily="18" charset="0"/>
              </a:rPr>
              <a:t>Major life events.</a:t>
            </a:r>
          </a:p>
          <a:p>
            <a:pPr>
              <a:lnSpc>
                <a:spcPct val="100000"/>
              </a:lnSpc>
            </a:pPr>
            <a:r>
              <a:rPr lang="en-US" sz="2200" dirty="0">
                <a:latin typeface="Times New Roman" panose="02020603050405020304" pitchFamily="18" charset="0"/>
                <a:cs typeface="Times New Roman" panose="02020603050405020304" pitchFamily="18" charset="0"/>
              </a:rPr>
              <a:t>Gender roles.</a:t>
            </a:r>
          </a:p>
          <a:p>
            <a:pPr>
              <a:lnSpc>
                <a:spcPct val="100000"/>
              </a:lnSpc>
            </a:pPr>
            <a:r>
              <a:rPr lang="en-US" sz="2200" dirty="0">
                <a:latin typeface="Times New Roman" panose="02020603050405020304" pitchFamily="18" charset="0"/>
                <a:cs typeface="Times New Roman" panose="02020603050405020304" pitchFamily="18" charset="0"/>
              </a:rPr>
              <a:t>Religious beliefs.</a:t>
            </a:r>
          </a:p>
          <a:p>
            <a:pPr>
              <a:lnSpc>
                <a:spcPct val="100000"/>
              </a:lnSpc>
            </a:pPr>
            <a:r>
              <a:rPr lang="en-US" sz="2200" dirty="0">
                <a:latin typeface="Times New Roman" panose="02020603050405020304" pitchFamily="18" charset="0"/>
                <a:cs typeface="Times New Roman" panose="02020603050405020304" pitchFamily="18" charset="0"/>
              </a:rPr>
              <a:t>Dietary habits.</a:t>
            </a:r>
          </a:p>
          <a:p>
            <a:pPr>
              <a:lnSpc>
                <a:spcPct val="100000"/>
              </a:lnSpc>
            </a:pPr>
            <a:r>
              <a:rPr lang="en-US" sz="2200" dirty="0">
                <a:latin typeface="Times New Roman" panose="02020603050405020304" pitchFamily="18" charset="0"/>
                <a:cs typeface="Times New Roman" panose="02020603050405020304" pitchFamily="18" charset="0"/>
              </a:rPr>
              <a:t>General health values, beliefs, and practices.</a:t>
            </a:r>
          </a:p>
          <a:p>
            <a:pPr>
              <a:lnSpc>
                <a:spcPct val="100000"/>
              </a:lnSpc>
            </a:pPr>
            <a:r>
              <a:rPr lang="en-US" sz="2200" dirty="0">
                <a:latin typeface="Times New Roman" panose="02020603050405020304" pitchFamily="18" charset="0"/>
                <a:cs typeface="Times New Roman" panose="02020603050405020304" pitchFamily="18" charset="0"/>
              </a:rPr>
              <a:t>Oral health values, beliefs, and practices.</a:t>
            </a:r>
          </a:p>
          <a:p>
            <a:pPr>
              <a:lnSpc>
                <a:spcPct val="100000"/>
              </a:lnSpc>
            </a:pPr>
            <a:r>
              <a:rPr lang="en-US" sz="2200" dirty="0" err="1">
                <a:latin typeface="Times New Roman" panose="02020603050405020304" pitchFamily="18" charset="0"/>
                <a:cs typeface="Times New Roman" panose="02020603050405020304" pitchFamily="18" charset="0"/>
              </a:rPr>
              <a:t>Jevaia</a:t>
            </a:r>
            <a:r>
              <a:rPr lang="en-US" sz="2200" dirty="0">
                <a:latin typeface="Times New Roman" panose="02020603050405020304" pitchFamily="18" charset="0"/>
                <a:cs typeface="Times New Roman" panose="02020603050405020304" pitchFamily="18" charset="0"/>
              </a:rPr>
              <a:t>.</a:t>
            </a:r>
          </a:p>
        </p:txBody>
      </p:sp>
      <p:sp>
        <p:nvSpPr>
          <p:cNvPr id="4" name="TextBox 3"/>
          <p:cNvSpPr txBox="1"/>
          <p:nvPr/>
        </p:nvSpPr>
        <p:spPr>
          <a:xfrm rot="16200000">
            <a:off x="-1801541" y="4110315"/>
            <a:ext cx="5356468" cy="261610"/>
          </a:xfrm>
          <a:prstGeom prst="rect">
            <a:avLst/>
          </a:prstGeom>
          <a:noFill/>
        </p:spPr>
        <p:txBody>
          <a:bodyPr wrap="square" rtlCol="0">
            <a:spAutoFit/>
          </a:bodyPr>
          <a:lstStyle/>
          <a:p>
            <a:r>
              <a:rPr lang="en-US" sz="1100" dirty="0"/>
              <a:t>https://</a:t>
            </a:r>
            <a:r>
              <a:rPr lang="en-US" sz="1100" dirty="0" err="1"/>
              <a:t>ntb.gov.np</a:t>
            </a:r>
            <a:r>
              <a:rPr lang="en-US" sz="1100" dirty="0"/>
              <a:t>/</a:t>
            </a:r>
            <a:r>
              <a:rPr lang="en-US" sz="1100" dirty="0" err="1"/>
              <a:t>en</a:t>
            </a:r>
            <a:r>
              <a:rPr lang="en-US" sz="1100" dirty="0"/>
              <a:t>/things-to-do/meet-the-people</a:t>
            </a:r>
          </a:p>
        </p:txBody>
      </p:sp>
      <p:sp>
        <p:nvSpPr>
          <p:cNvPr id="19" name="TextBox 18">
            <a:extLst>
              <a:ext uri="{FF2B5EF4-FFF2-40B4-BE49-F238E27FC236}">
                <a16:creationId xmlns:a16="http://schemas.microsoft.com/office/drawing/2014/main" id="{E99DB571-17A8-A5FA-4BD3-082949C29EFE}"/>
              </a:ext>
            </a:extLst>
          </p:cNvPr>
          <p:cNvSpPr txBox="1"/>
          <p:nvPr/>
        </p:nvSpPr>
        <p:spPr>
          <a:xfrm>
            <a:off x="7209486" y="522678"/>
            <a:ext cx="4608512" cy="6083140"/>
          </a:xfrm>
          <a:prstGeom prst="rect">
            <a:avLst/>
          </a:prstGeom>
          <a:noFill/>
        </p:spPr>
        <p:txBody>
          <a:bodyPr wrap="square" rtlCol="0">
            <a:spAutoFit/>
          </a:bodyPr>
          <a:lstStyle/>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Communication techniques.</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Case Scenario. (Assessment)</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Dental hygiene diagnosis.</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Planning.</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Implementation.</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Documentation.</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Evaluation.</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Difficulties with client.</a:t>
            </a:r>
          </a:p>
          <a:p>
            <a:pPr marL="285750" indent="-285750">
              <a:lnSpc>
                <a:spcPct val="200000"/>
              </a:lnSpc>
              <a:buFont typeface="Wingdings" pitchFamily="2" charset="2"/>
              <a:buChar char="§"/>
            </a:pPr>
            <a:r>
              <a:rPr lang="en-US" sz="22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413815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 recommend a daily dose of good dental hygiene Shot of an unrecognisable dentist writing notes on a piece of paper dental planning stock pictures, royalty-free photos &amp; images">
            <a:extLst>
              <a:ext uri="{FF2B5EF4-FFF2-40B4-BE49-F238E27FC236}">
                <a16:creationId xmlns:a16="http://schemas.microsoft.com/office/drawing/2014/main" id="{9A16DFC1-BD1A-2C6C-9B36-6F6D706902E7}"/>
              </a:ext>
            </a:extLst>
          </p:cNvPr>
          <p:cNvPicPr>
            <a:picLocks noChangeAspect="1"/>
          </p:cNvPicPr>
          <p:nvPr/>
        </p:nvPicPr>
        <p:blipFill rotWithShape="1">
          <a:blip r:embed="rId4">
            <a:duotone>
              <a:schemeClr val="bg2">
                <a:shade val="45000"/>
                <a:satMod val="135000"/>
              </a:schemeClr>
              <a:prstClr val="white"/>
            </a:duotone>
            <a:alphaModFix amt="25000"/>
          </a:blip>
          <a:srcRect t="14961" r="-1" b="745"/>
          <a:stretch/>
        </p:blipFill>
        <p:spPr>
          <a:xfrm>
            <a:off x="-13430" y="10"/>
            <a:ext cx="12188521" cy="6857990"/>
          </a:xfrm>
          <a:prstGeom prst="rect">
            <a:avLst/>
          </a:prstGeom>
        </p:spPr>
      </p:pic>
      <p:pic>
        <p:nvPicPr>
          <p:cNvPr id="27" name="Picture 26">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2" name="Title 1">
            <a:extLst>
              <a:ext uri="{FF2B5EF4-FFF2-40B4-BE49-F238E27FC236}">
                <a16:creationId xmlns:a16="http://schemas.microsoft.com/office/drawing/2014/main" id="{7420EC02-D291-1FC6-2BDF-2FD30B635910}"/>
              </a:ext>
            </a:extLst>
          </p:cNvPr>
          <p:cNvSpPr>
            <a:spLocks noGrp="1"/>
          </p:cNvSpPr>
          <p:nvPr>
            <p:ph type="title" idx="4294967295"/>
          </p:nvPr>
        </p:nvSpPr>
        <p:spPr>
          <a:xfrm>
            <a:off x="1164083" y="287276"/>
            <a:ext cx="7956259" cy="1077229"/>
          </a:xfrm>
        </p:spPr>
        <p:txBody>
          <a:bodyPr vert="horz" lIns="91440" tIns="45720" rIns="91440" bIns="45720" rtlCol="0" anchor="t">
            <a:normAutofit/>
          </a:bodyPr>
          <a:lstStyle/>
          <a:p>
            <a:pPr algn="l" defTabSz="914400"/>
            <a:r>
              <a:rPr lang="en-US" sz="4400">
                <a:latin typeface="Times New Roman"/>
                <a:cs typeface="Times New Roman"/>
              </a:rPr>
              <a:t>Planning: </a:t>
            </a:r>
            <a:r>
              <a:rPr lang="en-US" sz="4400" baseline="-25000">
                <a:latin typeface="Times New Roman"/>
                <a:cs typeface="Times New Roman"/>
              </a:rPr>
              <a:t>21</a:t>
            </a:r>
          </a:p>
        </p:txBody>
      </p:sp>
      <p:sp>
        <p:nvSpPr>
          <p:cNvPr id="29" name="Rectangle 28">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18C1FA3-5F4B-61E8-DA00-AE3FA10C8126}"/>
              </a:ext>
            </a:extLst>
          </p:cNvPr>
          <p:cNvSpPr>
            <a:spLocks noGrp="1"/>
          </p:cNvSpPr>
          <p:nvPr>
            <p:ph type="body" sz="half" idx="4294967295"/>
          </p:nvPr>
        </p:nvSpPr>
        <p:spPr>
          <a:xfrm>
            <a:off x="1005837" y="996179"/>
            <a:ext cx="11192402" cy="5705760"/>
          </a:xfrm>
        </p:spPr>
        <p:txBody>
          <a:bodyPr vert="horz" lIns="91440" tIns="45720" rIns="91440" bIns="45720" rtlCol="0" anchor="ctr">
            <a:noAutofit/>
          </a:bodyPr>
          <a:lstStyle/>
          <a:p>
            <a:pPr marL="344170" indent="-344170" defTabSz="914400">
              <a:lnSpc>
                <a:spcPct val="110000"/>
              </a:lnSpc>
            </a:pPr>
            <a:r>
              <a:rPr lang="en-US" sz="2000">
                <a:latin typeface="Times New Roman"/>
                <a:cs typeface="Times New Roman"/>
              </a:rPr>
              <a:t>Dental hygiene care plan is set with goals and diagnosis, interventions are developed, outcomes measures determined, prognosis is made, and appointments are scheduled.</a:t>
            </a:r>
          </a:p>
          <a:p>
            <a:pPr marL="344170" indent="-344170" defTabSz="914400">
              <a:lnSpc>
                <a:spcPct val="110000"/>
              </a:lnSpc>
            </a:pPr>
            <a:r>
              <a:rPr lang="en-US" sz="2000">
                <a:latin typeface="Times New Roman"/>
                <a:cs typeface="Times New Roman"/>
              </a:rPr>
              <a:t>Client-centered goals: goal is to start brushing teeth using soft bristle brush with Sensodyne fluoridated toothpaste once a day. Book an appointment with the dentist to treat the Carie and mouth ulcers. </a:t>
            </a:r>
          </a:p>
          <a:p>
            <a:pPr marL="344170" indent="-344170" defTabSz="914400">
              <a:lnSpc>
                <a:spcPct val="110000"/>
              </a:lnSpc>
            </a:pPr>
            <a:r>
              <a:rPr lang="en-US" sz="2000">
                <a:latin typeface="Times New Roman"/>
                <a:cs typeface="Times New Roman"/>
              </a:rPr>
              <a:t>Client will report having blood pressure evaluated by physician before next visit.</a:t>
            </a:r>
          </a:p>
          <a:p>
            <a:pPr marL="344170" indent="-344170" defTabSz="914400">
              <a:lnSpc>
                <a:spcPct val="110000"/>
              </a:lnSpc>
            </a:pPr>
            <a:r>
              <a:rPr lang="en-US" sz="2000">
                <a:latin typeface="Times New Roman"/>
                <a:cs typeface="Times New Roman"/>
              </a:rPr>
              <a:t>Client will book and appointment with the dentist with the help of the receptionist to treat her caries.</a:t>
            </a:r>
          </a:p>
          <a:p>
            <a:pPr marL="344170" indent="-344170" defTabSz="914400">
              <a:lnSpc>
                <a:spcPct val="110000"/>
              </a:lnSpc>
            </a:pPr>
            <a:r>
              <a:rPr lang="en-US" sz="2000">
                <a:latin typeface="Times New Roman"/>
                <a:cs typeface="Times New Roman"/>
              </a:rPr>
              <a:t>Dental hygiene interventions: debridement, selective coronal polish, Fluoride.</a:t>
            </a:r>
          </a:p>
          <a:p>
            <a:pPr marL="344170" indent="-344170" defTabSz="914400">
              <a:lnSpc>
                <a:spcPct val="110000"/>
              </a:lnSpc>
            </a:pPr>
            <a:r>
              <a:rPr lang="en-US" sz="2000">
                <a:latin typeface="Times New Roman"/>
                <a:cs typeface="Times New Roman"/>
              </a:rPr>
              <a:t>Appointment schedule: start with the 4–6-week re-evaluation, referral to DDS.</a:t>
            </a:r>
          </a:p>
          <a:p>
            <a:pPr marL="344170" indent="-344170" defTabSz="914400">
              <a:lnSpc>
                <a:spcPct val="110000"/>
              </a:lnSpc>
            </a:pPr>
            <a:endParaRPr lang="en-US" sz="2000">
              <a:latin typeface="Times New Roman" panose="02020603050405020304" pitchFamily="18" charset="0"/>
              <a:cs typeface="Times New Roman" panose="02020603050405020304" pitchFamily="18" charset="0"/>
            </a:endParaRPr>
          </a:p>
        </p:txBody>
      </p:sp>
      <p:sp>
        <p:nvSpPr>
          <p:cNvPr id="5" name="TextBox 4"/>
          <p:cNvSpPr txBox="1"/>
          <p:nvPr/>
        </p:nvSpPr>
        <p:spPr>
          <a:xfrm rot="16200000">
            <a:off x="-2610562" y="3345721"/>
            <a:ext cx="6855282" cy="169277"/>
          </a:xfrm>
          <a:prstGeom prst="rect">
            <a:avLst/>
          </a:prstGeom>
          <a:noFill/>
        </p:spPr>
        <p:txBody>
          <a:bodyPr wrap="square" rtlCol="0">
            <a:spAutoFit/>
          </a:bodyPr>
          <a:lstStyle/>
          <a:p>
            <a:r>
              <a:rPr lang="en-US" sz="500"/>
              <a:t>https://</a:t>
            </a:r>
            <a:r>
              <a:rPr lang="en-US" sz="500" err="1"/>
              <a:t>www.istockphoto.com</a:t>
            </a:r>
            <a:r>
              <a:rPr lang="en-US" sz="500"/>
              <a:t>/photo/i-recommend-a-daily-dose-of-good-dental-hygiene-gm1306143801-396809049?phrase=</a:t>
            </a:r>
            <a:r>
              <a:rPr lang="en-US" sz="500" err="1"/>
              <a:t>dental+planning&amp;searchscope</a:t>
            </a:r>
            <a:r>
              <a:rPr lang="en-US" sz="500"/>
              <a:t>=image%2Cfilm</a:t>
            </a:r>
          </a:p>
        </p:txBody>
      </p:sp>
    </p:spTree>
    <p:extLst>
      <p:ext uri="{BB962C8B-B14F-4D97-AF65-F5344CB8AC3E}">
        <p14:creationId xmlns:p14="http://schemas.microsoft.com/office/powerpoint/2010/main" val="402954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Portrait of female dentist who treating teeth of elderly woman patient Close up portrait of woman young dentist with elderly beautiful patient during oral checkup in dentistry dental hygienist stock pictures, royalty-free photos &amp; images">
            <a:extLst>
              <a:ext uri="{FF2B5EF4-FFF2-40B4-BE49-F238E27FC236}">
                <a16:creationId xmlns:a16="http://schemas.microsoft.com/office/drawing/2014/main" id="{A9F61763-4208-02FF-C377-FA3AC9F35600}"/>
              </a:ext>
            </a:extLst>
          </p:cNvPr>
          <p:cNvPicPr>
            <a:picLocks noChangeAspect="1"/>
          </p:cNvPicPr>
          <p:nvPr/>
        </p:nvPicPr>
        <p:blipFill rotWithShape="1">
          <a:blip r:embed="rId4">
            <a:duotone>
              <a:schemeClr val="bg2">
                <a:shade val="45000"/>
                <a:satMod val="135000"/>
              </a:schemeClr>
              <a:prstClr val="white"/>
            </a:duotone>
            <a:alphaModFix amt="25000"/>
          </a:blip>
          <a:srcRect t="7576" r="-1" b="8129"/>
          <a:stretch/>
        </p:blipFill>
        <p:spPr>
          <a:xfrm>
            <a:off x="6867" y="4417"/>
            <a:ext cx="12188521" cy="6857990"/>
          </a:xfrm>
          <a:prstGeom prst="rect">
            <a:avLst/>
          </a:prstGeom>
        </p:spPr>
      </p:pic>
      <p:pic>
        <p:nvPicPr>
          <p:cNvPr id="27" name="Picture 26">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2" name="Title 1">
            <a:extLst>
              <a:ext uri="{FF2B5EF4-FFF2-40B4-BE49-F238E27FC236}">
                <a16:creationId xmlns:a16="http://schemas.microsoft.com/office/drawing/2014/main" id="{51A5F549-BED3-22B1-BA94-34BE3C6B6069}"/>
              </a:ext>
            </a:extLst>
          </p:cNvPr>
          <p:cNvSpPr>
            <a:spLocks noGrp="1"/>
          </p:cNvSpPr>
          <p:nvPr>
            <p:ph type="title"/>
          </p:nvPr>
        </p:nvSpPr>
        <p:spPr>
          <a:xfrm>
            <a:off x="1341884" y="546055"/>
            <a:ext cx="7956259" cy="1077229"/>
          </a:xfrm>
        </p:spPr>
        <p:txBody>
          <a:bodyPr vert="horz" lIns="91440" tIns="45720" rIns="91440" bIns="45720" rtlCol="0" anchor="t">
            <a:normAutofit/>
          </a:bodyPr>
          <a:lstStyle/>
          <a:p>
            <a:pPr defTabSz="914400"/>
            <a:r>
              <a:rPr lang="en-US" sz="3400" dirty="0">
                <a:latin typeface="Times New Roman" panose="02020603050405020304" pitchFamily="18" charset="0"/>
                <a:cs typeface="Times New Roman" panose="02020603050405020304" pitchFamily="18" charset="0"/>
              </a:rPr>
              <a:t>Implementation: </a:t>
            </a:r>
            <a:r>
              <a:rPr lang="en-US" sz="3400" baseline="-25000" dirty="0">
                <a:latin typeface="Times New Roman" panose="02020603050405020304" pitchFamily="18" charset="0"/>
                <a:cs typeface="Times New Roman" panose="02020603050405020304" pitchFamily="18" charset="0"/>
              </a:rPr>
              <a:t>21</a:t>
            </a:r>
          </a:p>
        </p:txBody>
      </p:sp>
      <p:sp>
        <p:nvSpPr>
          <p:cNvPr id="29" name="Rectangle 28">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85997CC7-288D-4C05-7B7B-6CD340C91AF8}"/>
              </a:ext>
            </a:extLst>
          </p:cNvPr>
          <p:cNvSpPr>
            <a:spLocks noGrp="1"/>
          </p:cNvSpPr>
          <p:nvPr>
            <p:ph type="body" sz="half" idx="2"/>
          </p:nvPr>
        </p:nvSpPr>
        <p:spPr>
          <a:xfrm>
            <a:off x="1229916" y="968253"/>
            <a:ext cx="5034814" cy="5442779"/>
          </a:xfrm>
        </p:spPr>
        <p:txBody>
          <a:bodyPr vert="horz" lIns="91440" tIns="45720" rIns="91440" bIns="45720" rtlCol="0" anchor="ctr">
            <a:noAutofit/>
          </a:bodyPr>
          <a:lstStyle/>
          <a:p>
            <a:pPr marL="342900" indent="-342900" defTabSz="914400">
              <a:lnSpc>
                <a:spcPct val="110000"/>
              </a:lnSpc>
              <a:buFont typeface="Wingdings" pitchFamily="2" charset="2"/>
              <a:buChar char="§"/>
            </a:pPr>
            <a:r>
              <a:rPr lang="en-US" sz="2000" dirty="0">
                <a:latin typeface="Times New Roman" panose="02020603050405020304" pitchFamily="18" charset="0"/>
                <a:cs typeface="Times New Roman" panose="02020603050405020304" pitchFamily="18" charset="0"/>
              </a:rPr>
              <a:t>  Obtain informed consent.</a:t>
            </a:r>
          </a:p>
          <a:p>
            <a:pPr marL="457200" indent="-457200" defTabSz="914400">
              <a:lnSpc>
                <a:spcPct val="11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Documentation.</a:t>
            </a:r>
          </a:p>
          <a:p>
            <a:pPr marL="457200" indent="-457200" defTabSz="914400">
              <a:lnSpc>
                <a:spcPct val="110000"/>
              </a:lnSpc>
              <a:buFont typeface="Wingdings" panose="05000000000000000000" pitchFamily="2" charset="2"/>
              <a:buChar char="§"/>
            </a:pPr>
            <a:r>
              <a:rPr lang="en-US" sz="2000" dirty="0" err="1">
                <a:latin typeface="Times New Roman" panose="02020603050405020304" pitchFamily="18" charset="0"/>
                <a:cs typeface="Times New Roman" panose="02020603050405020304" pitchFamily="18" charset="0"/>
              </a:rPr>
              <a:t>Odontogram</a:t>
            </a:r>
            <a:r>
              <a:rPr lang="en-US" sz="2000" dirty="0">
                <a:latin typeface="Times New Roman" panose="02020603050405020304" pitchFamily="18" charset="0"/>
                <a:cs typeface="Times New Roman" panose="02020603050405020304" pitchFamily="18" charset="0"/>
              </a:rPr>
              <a:t> completion.</a:t>
            </a:r>
          </a:p>
          <a:p>
            <a:pPr marL="457200" indent="-457200" defTabSz="914400">
              <a:lnSpc>
                <a:spcPct val="11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Caries assessment.</a:t>
            </a:r>
          </a:p>
          <a:p>
            <a:pPr marL="457200" indent="-457200" defTabSz="914400">
              <a:lnSpc>
                <a:spcPct val="11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Periodontal assessment.</a:t>
            </a:r>
          </a:p>
          <a:p>
            <a:pPr marL="457200" indent="-457200" defTabSz="914400">
              <a:lnSpc>
                <a:spcPct val="11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EOE/IOE.</a:t>
            </a:r>
          </a:p>
          <a:p>
            <a:pPr marL="457200" indent="-457200" defTabSz="914400">
              <a:lnSpc>
                <a:spcPct val="11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Debridement, hand scaling, and ultrasonic instruments. </a:t>
            </a:r>
          </a:p>
        </p:txBody>
      </p:sp>
      <p:sp>
        <p:nvSpPr>
          <p:cNvPr id="5" name="TextBox 4"/>
          <p:cNvSpPr txBox="1"/>
          <p:nvPr/>
        </p:nvSpPr>
        <p:spPr>
          <a:xfrm rot="16200000">
            <a:off x="-2626754" y="3283913"/>
            <a:ext cx="6954674" cy="184666"/>
          </a:xfrm>
          <a:prstGeom prst="rect">
            <a:avLst/>
          </a:prstGeom>
          <a:noFill/>
        </p:spPr>
        <p:txBody>
          <a:bodyPr wrap="square" rtlCol="0">
            <a:spAutoFit/>
          </a:bodyPr>
          <a:lstStyle/>
          <a:p>
            <a:r>
              <a:rPr lang="en-US" sz="600" dirty="0"/>
              <a:t>https://</a:t>
            </a:r>
            <a:r>
              <a:rPr lang="en-US" sz="600" dirty="0" err="1"/>
              <a:t>www.istockphoto.com</a:t>
            </a:r>
            <a:r>
              <a:rPr lang="en-US" sz="600" dirty="0"/>
              <a:t>/photo/portrait-of-female-dentist-who-treating-teeth-of-elderly-woman-patient-gm1269563123-372859460?phrase=</a:t>
            </a:r>
            <a:r>
              <a:rPr lang="en-US" sz="600" dirty="0" err="1"/>
              <a:t>dental+hygienist&amp;searchscope</a:t>
            </a:r>
            <a:r>
              <a:rPr lang="en-US" sz="600" dirty="0"/>
              <a:t>=image%2Cfilm</a:t>
            </a:r>
          </a:p>
        </p:txBody>
      </p:sp>
      <p:sp>
        <p:nvSpPr>
          <p:cNvPr id="6" name="TextBox 5">
            <a:extLst>
              <a:ext uri="{FF2B5EF4-FFF2-40B4-BE49-F238E27FC236}">
                <a16:creationId xmlns:a16="http://schemas.microsoft.com/office/drawing/2014/main" id="{D437301A-EA95-538A-EE1D-2D953C90F517}"/>
              </a:ext>
            </a:extLst>
          </p:cNvPr>
          <p:cNvSpPr txBox="1"/>
          <p:nvPr/>
        </p:nvSpPr>
        <p:spPr>
          <a:xfrm>
            <a:off x="6915917" y="1627704"/>
            <a:ext cx="5260163" cy="3691844"/>
          </a:xfrm>
          <a:prstGeom prst="rect">
            <a:avLst/>
          </a:prstGeom>
          <a:noFill/>
        </p:spPr>
        <p:txBody>
          <a:bodyPr wrap="square" lIns="91440" tIns="45720" rIns="91440" bIns="45720" rtlCol="0" anchor="t">
            <a:spAutoFit/>
          </a:bodyPr>
          <a:lstStyle/>
          <a:p>
            <a:pPr marL="457200" indent="-457200" defTabSz="914400">
              <a:lnSpc>
                <a:spcPct val="200000"/>
              </a:lnSpc>
              <a:buFont typeface="Wingdings" panose="05000000000000000000" pitchFamily="2" charset="2"/>
              <a:buChar char="§"/>
            </a:pPr>
            <a:r>
              <a:rPr lang="en-US" sz="2000">
                <a:latin typeface="Times New Roman"/>
                <a:cs typeface="Times New Roman"/>
              </a:rPr>
              <a:t>Selective coronal polish.</a:t>
            </a:r>
          </a:p>
          <a:p>
            <a:pPr marL="457200" indent="-457200" defTabSz="914400">
              <a:lnSpc>
                <a:spcPct val="200000"/>
              </a:lnSpc>
              <a:buFont typeface="Wingdings" panose="05000000000000000000" pitchFamily="2" charset="2"/>
              <a:buChar char="§"/>
            </a:pPr>
            <a:r>
              <a:rPr lang="en-US" sz="2000">
                <a:latin typeface="Times New Roman"/>
                <a:cs typeface="Times New Roman"/>
              </a:rPr>
              <a:t>Fluoride. </a:t>
            </a:r>
          </a:p>
          <a:p>
            <a:pPr marL="457200" indent="-457200" defTabSz="914400">
              <a:lnSpc>
                <a:spcPct val="200000"/>
              </a:lnSpc>
              <a:buFont typeface="Wingdings" panose="05000000000000000000" pitchFamily="2" charset="2"/>
              <a:buChar char="§"/>
            </a:pPr>
            <a:r>
              <a:rPr lang="en-US" sz="2000">
                <a:latin typeface="Times New Roman"/>
                <a:cs typeface="Times New Roman"/>
              </a:rPr>
              <a:t>Oral hygiene education, self-care.</a:t>
            </a:r>
          </a:p>
          <a:p>
            <a:pPr marL="457200" indent="-457200" defTabSz="914400">
              <a:lnSpc>
                <a:spcPct val="200000"/>
              </a:lnSpc>
              <a:buFont typeface="Wingdings" panose="05000000000000000000" pitchFamily="2" charset="2"/>
              <a:buChar char="§"/>
            </a:pPr>
            <a:r>
              <a:rPr lang="en-US" sz="2000">
                <a:latin typeface="Times New Roman"/>
                <a:cs typeface="Times New Roman"/>
              </a:rPr>
              <a:t>Nutritional education (diet recommendation- diabetes and hypertension).</a:t>
            </a:r>
          </a:p>
          <a:p>
            <a:pPr marL="457200" indent="-457200" defTabSz="914400">
              <a:lnSpc>
                <a:spcPct val="200000"/>
              </a:lnSpc>
              <a:buFont typeface="Wingdings" panose="05000000000000000000" pitchFamily="2" charset="2"/>
              <a:buChar char="§"/>
            </a:pPr>
            <a:r>
              <a:rPr lang="en-US" sz="2000">
                <a:latin typeface="Times New Roman"/>
                <a:cs typeface="Times New Roman"/>
              </a:rPr>
              <a:t>Referral to DDS for caries.</a:t>
            </a:r>
          </a:p>
        </p:txBody>
      </p:sp>
    </p:spTree>
    <p:extLst>
      <p:ext uri="{BB962C8B-B14F-4D97-AF65-F5344CB8AC3E}">
        <p14:creationId xmlns:p14="http://schemas.microsoft.com/office/powerpoint/2010/main" val="344223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lose-up of woman signing medical agreement at doctor's office. Close-up of African American woman signing paperwork during medical appointment at clinic. dental documentation stock pictures, royalty-free photos &amp; images">
            <a:extLst>
              <a:ext uri="{FF2B5EF4-FFF2-40B4-BE49-F238E27FC236}">
                <a16:creationId xmlns:a16="http://schemas.microsoft.com/office/drawing/2014/main" id="{95BBB26D-032F-D25E-BBA4-CDF73DDECA23}"/>
              </a:ext>
            </a:extLst>
          </p:cNvPr>
          <p:cNvPicPr>
            <a:picLocks noChangeAspect="1"/>
          </p:cNvPicPr>
          <p:nvPr/>
        </p:nvPicPr>
        <p:blipFill rotWithShape="1">
          <a:blip r:embed="rId4">
            <a:duotone>
              <a:schemeClr val="bg2">
                <a:shade val="45000"/>
                <a:satMod val="135000"/>
              </a:schemeClr>
              <a:prstClr val="white"/>
            </a:duotone>
            <a:alphaModFix amt="25000"/>
          </a:blip>
          <a:srcRect t="9813" r="-1" b="5893"/>
          <a:stretch/>
        </p:blipFill>
        <p:spPr>
          <a:xfrm>
            <a:off x="152" y="10"/>
            <a:ext cx="12188521" cy="6857990"/>
          </a:xfrm>
          <a:prstGeom prst="rect">
            <a:avLst/>
          </a:prstGeom>
        </p:spPr>
      </p:pic>
      <p:pic>
        <p:nvPicPr>
          <p:cNvPr id="27" name="Picture 26">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2" name="Title 1">
            <a:extLst>
              <a:ext uri="{FF2B5EF4-FFF2-40B4-BE49-F238E27FC236}">
                <a16:creationId xmlns:a16="http://schemas.microsoft.com/office/drawing/2014/main" id="{8F1E3E2E-A3CD-A975-1429-67A25030DF3B}"/>
              </a:ext>
            </a:extLst>
          </p:cNvPr>
          <p:cNvSpPr>
            <a:spLocks noGrp="1"/>
          </p:cNvSpPr>
          <p:nvPr>
            <p:ph type="title"/>
          </p:nvPr>
        </p:nvSpPr>
        <p:spPr>
          <a:xfrm>
            <a:off x="1537317" y="464347"/>
            <a:ext cx="7956259" cy="1077229"/>
          </a:xfrm>
        </p:spPr>
        <p:txBody>
          <a:bodyPr vert="horz" lIns="91440" tIns="45720" rIns="91440" bIns="45720" rtlCol="0" anchor="t">
            <a:normAutofit/>
          </a:bodyPr>
          <a:lstStyle/>
          <a:p>
            <a:pPr defTabSz="914400"/>
            <a:r>
              <a:rPr lang="en-US" sz="3600" dirty="0">
                <a:latin typeface="Times New Roman" panose="02020603050405020304" pitchFamily="18" charset="0"/>
                <a:cs typeface="Times New Roman" panose="02020603050405020304" pitchFamily="18" charset="0"/>
              </a:rPr>
              <a:t>Documentation: </a:t>
            </a:r>
            <a:r>
              <a:rPr lang="en-US" sz="3600" baseline="-25000" dirty="0">
                <a:latin typeface="Times New Roman" panose="02020603050405020304" pitchFamily="18" charset="0"/>
                <a:cs typeface="Times New Roman" panose="02020603050405020304" pitchFamily="18" charset="0"/>
              </a:rPr>
              <a:t>21 </a:t>
            </a:r>
          </a:p>
        </p:txBody>
      </p:sp>
      <p:sp>
        <p:nvSpPr>
          <p:cNvPr id="29" name="Rectangle 28">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5A783C95-0514-9379-0845-44BE3C29DFA3}"/>
              </a:ext>
            </a:extLst>
          </p:cNvPr>
          <p:cNvSpPr>
            <a:spLocks noGrp="1"/>
          </p:cNvSpPr>
          <p:nvPr>
            <p:ph type="body" sz="half" idx="2"/>
          </p:nvPr>
        </p:nvSpPr>
        <p:spPr>
          <a:xfrm>
            <a:off x="1493741" y="1456292"/>
            <a:ext cx="7957487" cy="4493956"/>
          </a:xfrm>
        </p:spPr>
        <p:txBody>
          <a:bodyPr vert="horz" lIns="91440" tIns="45720" rIns="91440" bIns="45720" rtlCol="0" anchor="ctr">
            <a:normAutofit fontScale="92500" lnSpcReduction="10000"/>
          </a:bodyPr>
          <a:lstStyle/>
          <a:p>
            <a:pPr defTabSz="914400"/>
            <a:endParaRPr lang="en-US" sz="2200" dirty="0">
              <a:latin typeface="Times New Roman" panose="02020603050405020304" pitchFamily="18" charset="0"/>
              <a:cs typeface="Times New Roman" panose="02020603050405020304" pitchFamily="18" charset="0"/>
            </a:endParaRPr>
          </a:p>
          <a:p>
            <a:pPr marL="457200" indent="-457200" defTabSz="914400">
              <a:buFont typeface="Wingdings" panose="05000000000000000000" pitchFamily="2" charset="2"/>
              <a:buChar char="§"/>
            </a:pPr>
            <a:r>
              <a:rPr lang="en-US" sz="2200" dirty="0">
                <a:latin typeface="Times New Roman"/>
                <a:cs typeface="Times New Roman"/>
              </a:rPr>
              <a:t>Informed consent forms.</a:t>
            </a:r>
          </a:p>
          <a:p>
            <a:pPr marL="457200" indent="-457200" defTabSz="914400">
              <a:buFont typeface="Wingdings" panose="05000000000000000000" pitchFamily="2" charset="2"/>
              <a:buChar char="§"/>
            </a:pPr>
            <a:r>
              <a:rPr lang="en-US" sz="2200">
                <a:latin typeface="Times New Roman"/>
                <a:cs typeface="Times New Roman"/>
              </a:rPr>
              <a:t>Medical history &amp; review.</a:t>
            </a:r>
          </a:p>
          <a:p>
            <a:pPr marL="457200" indent="-457200" defTabSz="914400">
              <a:buFont typeface="Wingdings" panose="05000000000000000000" pitchFamily="2" charset="2"/>
              <a:buChar char="§"/>
            </a:pPr>
            <a:r>
              <a:rPr lang="en-US" sz="2200">
                <a:latin typeface="Times New Roman"/>
                <a:cs typeface="Times New Roman"/>
              </a:rPr>
              <a:t>Record of client medications.</a:t>
            </a:r>
            <a:endParaRPr lang="en-US" sz="2200" dirty="0">
              <a:latin typeface="Times New Roman" panose="02020603050405020304" pitchFamily="18" charset="0"/>
              <a:cs typeface="Times New Roman" panose="02020603050405020304" pitchFamily="18" charset="0"/>
            </a:endParaRPr>
          </a:p>
          <a:p>
            <a:pPr marL="457200" indent="-457200" defTabSz="914400">
              <a:buFont typeface="Wingdings" panose="05000000000000000000" pitchFamily="2" charset="2"/>
              <a:buChar char="§"/>
            </a:pPr>
            <a:r>
              <a:rPr lang="en-US" sz="2200">
                <a:latin typeface="Times New Roman"/>
                <a:cs typeface="Times New Roman"/>
              </a:rPr>
              <a:t>Periodontal, extra oral, intraoral exam, radiographs, oral hygiene status, diet and caries assessment, human needs form, hard tissues assessment &amp; ROC.</a:t>
            </a:r>
          </a:p>
          <a:p>
            <a:pPr marL="457200" indent="-457200" defTabSz="914400">
              <a:buFont typeface="Wingdings" panose="05000000000000000000" pitchFamily="2" charset="2"/>
              <a:buChar char="§"/>
            </a:pPr>
            <a:r>
              <a:rPr lang="en-US" sz="2200">
                <a:latin typeface="Times New Roman"/>
                <a:cs typeface="Times New Roman"/>
              </a:rPr>
              <a:t>Charts completed ( SOAPIE).</a:t>
            </a:r>
          </a:p>
          <a:p>
            <a:pPr marL="457200" indent="-457200" defTabSz="9144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Referral forms for DDS.</a:t>
            </a:r>
          </a:p>
          <a:p>
            <a:pPr marL="457200" indent="-457200" defTabSz="914400">
              <a:buFont typeface="Wingdings" panose="05000000000000000000" pitchFamily="2" charset="2"/>
              <a:buChar char="§"/>
            </a:pPr>
            <a:endParaRPr lang="en-US" sz="2800" dirty="0">
              <a:cs typeface="Arial"/>
            </a:endParaRPr>
          </a:p>
        </p:txBody>
      </p:sp>
      <p:sp>
        <p:nvSpPr>
          <p:cNvPr id="5" name="TextBox 4"/>
          <p:cNvSpPr txBox="1"/>
          <p:nvPr/>
        </p:nvSpPr>
        <p:spPr>
          <a:xfrm rot="16200000">
            <a:off x="-2383472" y="3452375"/>
            <a:ext cx="6408714" cy="169277"/>
          </a:xfrm>
          <a:prstGeom prst="rect">
            <a:avLst/>
          </a:prstGeom>
          <a:noFill/>
        </p:spPr>
        <p:txBody>
          <a:bodyPr wrap="square" rtlCol="0">
            <a:spAutoFit/>
          </a:bodyPr>
          <a:lstStyle/>
          <a:p>
            <a:r>
              <a:rPr lang="en-US" sz="500">
                <a:solidFill>
                  <a:srgbClr val="FFFFFF"/>
                </a:solidFill>
              </a:rPr>
              <a:t>https://</a:t>
            </a:r>
            <a:r>
              <a:rPr lang="en-US" sz="500" err="1">
                <a:solidFill>
                  <a:srgbClr val="FFFFFF"/>
                </a:solidFill>
              </a:rPr>
              <a:t>www.istockphoto.com</a:t>
            </a:r>
            <a:r>
              <a:rPr lang="en-US" sz="500">
                <a:solidFill>
                  <a:srgbClr val="FFFFFF"/>
                </a:solidFill>
              </a:rPr>
              <a:t>/photo/close-up-of-woman-signing-medical-agreement-at-doctors-office-gm1353453774-428553334?phrase=</a:t>
            </a:r>
            <a:r>
              <a:rPr lang="en-US" sz="500" err="1">
                <a:solidFill>
                  <a:srgbClr val="FFFFFF"/>
                </a:solidFill>
              </a:rPr>
              <a:t>dental+documentation&amp;searchscope</a:t>
            </a:r>
            <a:r>
              <a:rPr lang="en-US" sz="500">
                <a:solidFill>
                  <a:srgbClr val="FFFFFF"/>
                </a:solidFill>
              </a:rPr>
              <a:t>=image%2Cfilm</a:t>
            </a:r>
          </a:p>
        </p:txBody>
      </p:sp>
    </p:spTree>
    <p:extLst>
      <p:ext uri="{BB962C8B-B14F-4D97-AF65-F5344CB8AC3E}">
        <p14:creationId xmlns:p14="http://schemas.microsoft.com/office/powerpoint/2010/main" val="51571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edical care - Asian female patient in consultation with her dentist for her teeth whitening procedure Medical care - Asian female patient in consultation with her dentist for her teeth whitening procedure dental evaluation stock pictures, royalty-free photos &amp; images">
            <a:extLst>
              <a:ext uri="{FF2B5EF4-FFF2-40B4-BE49-F238E27FC236}">
                <a16:creationId xmlns:a16="http://schemas.microsoft.com/office/drawing/2014/main" id="{F3DAB0FC-0A89-E0B7-CC4A-0BEC8A3CAEDC}"/>
              </a:ext>
            </a:extLst>
          </p:cNvPr>
          <p:cNvPicPr>
            <a:picLocks noChangeAspect="1"/>
          </p:cNvPicPr>
          <p:nvPr/>
        </p:nvPicPr>
        <p:blipFill rotWithShape="1">
          <a:blip r:embed="rId4">
            <a:duotone>
              <a:schemeClr val="bg2">
                <a:shade val="45000"/>
                <a:satMod val="135000"/>
              </a:schemeClr>
              <a:prstClr val="white"/>
            </a:duotone>
            <a:alphaModFix amt="25000"/>
          </a:blip>
          <a:srcRect t="10318" r="-1" b="5388"/>
          <a:stretch/>
        </p:blipFill>
        <p:spPr>
          <a:xfrm>
            <a:off x="18318" y="15061"/>
            <a:ext cx="12188521" cy="6857990"/>
          </a:xfrm>
          <a:prstGeom prst="rect">
            <a:avLst/>
          </a:prstGeom>
        </p:spPr>
      </p:pic>
      <p:pic>
        <p:nvPicPr>
          <p:cNvPr id="27" name="Picture 26">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6" y="0"/>
            <a:ext cx="12186693" cy="6858000"/>
          </a:xfrm>
          <a:prstGeom prst="rect">
            <a:avLst/>
          </a:prstGeom>
        </p:spPr>
      </p:pic>
      <p:sp>
        <p:nvSpPr>
          <p:cNvPr id="2" name="Title 1">
            <a:extLst>
              <a:ext uri="{FF2B5EF4-FFF2-40B4-BE49-F238E27FC236}">
                <a16:creationId xmlns:a16="http://schemas.microsoft.com/office/drawing/2014/main" id="{9EEF6E34-68D4-777B-9C34-BA81AC373AFC}"/>
              </a:ext>
            </a:extLst>
          </p:cNvPr>
          <p:cNvSpPr>
            <a:spLocks noGrp="1"/>
          </p:cNvSpPr>
          <p:nvPr>
            <p:ph type="title" idx="4294967295"/>
          </p:nvPr>
        </p:nvSpPr>
        <p:spPr>
          <a:xfrm>
            <a:off x="1183263" y="102610"/>
            <a:ext cx="7956259" cy="1077229"/>
          </a:xfrm>
        </p:spPr>
        <p:txBody>
          <a:bodyPr vert="horz" lIns="91440" tIns="45720" rIns="91440" bIns="45720" rtlCol="0" anchor="t">
            <a:normAutofit/>
          </a:bodyPr>
          <a:lstStyle/>
          <a:p>
            <a:pPr algn="l" defTabSz="914400"/>
            <a:r>
              <a:rPr lang="en-US" sz="3600" dirty="0">
                <a:latin typeface="Times New Roman" panose="02020603050405020304" pitchFamily="18" charset="0"/>
                <a:cs typeface="Times New Roman" panose="02020603050405020304" pitchFamily="18" charset="0"/>
              </a:rPr>
              <a:t>Evaluation: </a:t>
            </a:r>
            <a:r>
              <a:rPr lang="en-US" sz="3600" baseline="-25000" dirty="0">
                <a:latin typeface="Times New Roman" panose="02020603050405020304" pitchFamily="18" charset="0"/>
                <a:cs typeface="Times New Roman" panose="02020603050405020304" pitchFamily="18" charset="0"/>
              </a:rPr>
              <a:t>21</a:t>
            </a:r>
          </a:p>
        </p:txBody>
      </p:sp>
      <p:sp>
        <p:nvSpPr>
          <p:cNvPr id="29" name="Rectangle 28">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F9B6A43-377F-B455-1C99-A58EA04247FC}"/>
              </a:ext>
            </a:extLst>
          </p:cNvPr>
          <p:cNvSpPr>
            <a:spLocks noGrp="1"/>
          </p:cNvSpPr>
          <p:nvPr>
            <p:ph type="body" sz="half" idx="4294967295"/>
          </p:nvPr>
        </p:nvSpPr>
        <p:spPr>
          <a:xfrm>
            <a:off x="1009236" y="825891"/>
            <a:ext cx="10573483" cy="7084374"/>
          </a:xfrm>
        </p:spPr>
        <p:txBody>
          <a:bodyPr vert="horz" lIns="91440" tIns="45720" rIns="91440" bIns="45720" rtlCol="0" anchor="ctr">
            <a:noAutofit/>
          </a:bodyPr>
          <a:lstStyle/>
          <a:p>
            <a:pPr marL="344170" indent="-344170" defTabSz="914400"/>
            <a:r>
              <a:rPr lang="en-US" sz="2000" dirty="0">
                <a:latin typeface="Times New Roman"/>
                <a:cs typeface="Times New Roman"/>
              </a:rPr>
              <a:t>Deficit: Freedom from head and neck pain: Goal partially met, deferred patient from using abrasive materials on her teeth as this is likely the cause of the intra oral ulcers and sensitivity. The use of Sensodyne toothpaste and regular brushing has reduced sensitivity but has not completely eliminated it. </a:t>
            </a:r>
            <a:r>
              <a:rPr lang="en-US" sz="2000" baseline="-25000" dirty="0">
                <a:latin typeface="Times New Roman"/>
                <a:cs typeface="Times New Roman"/>
              </a:rPr>
              <a:t>21</a:t>
            </a:r>
          </a:p>
          <a:p>
            <a:pPr marL="344170" indent="-344170" defTabSz="914400"/>
            <a:r>
              <a:rPr lang="en-US" sz="2000" dirty="0">
                <a:latin typeface="Times New Roman"/>
                <a:cs typeface="Times New Roman"/>
              </a:rPr>
              <a:t>Deficit: Responsibility for oral health care. Goal partially met, Modified the goals because the   client was finding it difficult to brush. Educated client and modified technique to circular technique instead of modified bass and recommend brushing once a day.</a:t>
            </a:r>
            <a:endParaRPr lang="en-US" sz="2000" dirty="0">
              <a:latin typeface="Times New Roman" panose="02020603050405020304" pitchFamily="18" charset="0"/>
              <a:cs typeface="Times New Roman" panose="02020603050405020304" pitchFamily="18" charset="0"/>
            </a:endParaRPr>
          </a:p>
          <a:p>
            <a:pPr marL="344170" indent="-344170" defTabSz="914400"/>
            <a:r>
              <a:rPr lang="en-US" sz="2000" dirty="0">
                <a:latin typeface="Times New Roman"/>
                <a:cs typeface="Times New Roman"/>
              </a:rPr>
              <a:t>Deficit: Protection from health risk. Goal met by client booking appt with physician and getting medication for diabetes and hypertension.</a:t>
            </a:r>
          </a:p>
          <a:p>
            <a:pPr marL="344170" indent="-344170" defTabSz="914400"/>
            <a:r>
              <a:rPr lang="en-US" sz="2000" dirty="0">
                <a:latin typeface="Times New Roman"/>
                <a:cs typeface="Times New Roman"/>
              </a:rPr>
              <a:t>Deficit: Skin and mucous membrane integrity of head and neck. Goal met by completion of  debridement and removal of extrinsic stains, by hand and ultrasonic scaling, soft deposit removal, and prophy polish done by the hygienist.</a:t>
            </a:r>
          </a:p>
          <a:p>
            <a:pPr marL="344170" indent="-344170" defTabSz="914400"/>
            <a:r>
              <a:rPr lang="en-US" sz="2000" dirty="0">
                <a:latin typeface="Times New Roman"/>
                <a:cs typeface="Times New Roman"/>
              </a:rPr>
              <a:t>Deficit: Conceptualization and understanding. Goal met by using google translate for initial appointment and followed up by bringing a translator to next appointment.</a:t>
            </a:r>
          </a:p>
          <a:p>
            <a:pPr marL="457200" indent="-457200" defTabSz="914400"/>
            <a:endParaRPr lang="en-US" sz="2400" dirty="0">
              <a:cs typeface="Arial"/>
            </a:endParaRPr>
          </a:p>
          <a:p>
            <a:pPr marL="457200" indent="-457200" defTabSz="914400"/>
            <a:endParaRPr lang="en-US" sz="2400" dirty="0">
              <a:cs typeface="Arial"/>
            </a:endParaRPr>
          </a:p>
        </p:txBody>
      </p:sp>
      <p:sp>
        <p:nvSpPr>
          <p:cNvPr id="5" name="TextBox 4"/>
          <p:cNvSpPr txBox="1"/>
          <p:nvPr/>
        </p:nvSpPr>
        <p:spPr>
          <a:xfrm rot="16200000">
            <a:off x="-2572795" y="3336887"/>
            <a:ext cx="6855283" cy="169277"/>
          </a:xfrm>
          <a:prstGeom prst="rect">
            <a:avLst/>
          </a:prstGeom>
          <a:noFill/>
        </p:spPr>
        <p:txBody>
          <a:bodyPr wrap="square" lIns="91440" tIns="45720" rIns="91440" bIns="45720" rtlCol="0" anchor="t">
            <a:spAutoFit/>
          </a:bodyPr>
          <a:lstStyle/>
          <a:p>
            <a:r>
              <a:rPr lang="en-US" sz="500"/>
              <a:t>https://www.istockphoto.com/photo/medical-care-asian-female-patient-in-consultation-with-her-dentist-for-her-teeth-gm1404043205-456384067?phrase=dental+evaluation&amp;searchscope=image%2Cfilm</a:t>
            </a:r>
            <a:endParaRPr lang="en-US" sz="500">
              <a:cs typeface="Arial"/>
            </a:endParaRPr>
          </a:p>
        </p:txBody>
      </p:sp>
    </p:spTree>
    <p:extLst>
      <p:ext uri="{BB962C8B-B14F-4D97-AF65-F5344CB8AC3E}">
        <p14:creationId xmlns:p14="http://schemas.microsoft.com/office/powerpoint/2010/main" val="310607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39" name="Picture 38">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41" name="Rectangle 40">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3" name="Rectangle 42">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5" name="Rectangle 44">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7" name="Rectangle 46">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9" name="TextBox 48">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711" y="3262852"/>
            <a:ext cx="415528"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1" name="Rectangle 50">
            <a:extLst>
              <a:ext uri="{FF2B5EF4-FFF2-40B4-BE49-F238E27FC236}">
                <a16:creationId xmlns:a16="http://schemas.microsoft.com/office/drawing/2014/main" id="{128A9EDB-BB63-4B50-AF13-07F53F947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possible Concept With Businessman and  Wooden Blocks Impossible Concept With Businessman and  Wooden Blocks difficulty stock pictures, royalty-free photos &amp; images">
            <a:extLst>
              <a:ext uri="{FF2B5EF4-FFF2-40B4-BE49-F238E27FC236}">
                <a16:creationId xmlns:a16="http://schemas.microsoft.com/office/drawing/2014/main" id="{3925F52F-0532-8E7B-6F50-F9FED8CBA5FB}"/>
              </a:ext>
            </a:extLst>
          </p:cNvPr>
          <p:cNvPicPr>
            <a:picLocks noChangeAspect="1"/>
          </p:cNvPicPr>
          <p:nvPr/>
        </p:nvPicPr>
        <p:blipFill rotWithShape="1">
          <a:blip r:embed="rId5">
            <a:duotone>
              <a:schemeClr val="bg2">
                <a:shade val="45000"/>
                <a:satMod val="135000"/>
              </a:schemeClr>
              <a:prstClr val="white"/>
            </a:duotone>
          </a:blip>
          <a:srcRect r="5360"/>
          <a:stretch/>
        </p:blipFill>
        <p:spPr>
          <a:xfrm>
            <a:off x="305" y="0"/>
            <a:ext cx="12188520" cy="6858000"/>
          </a:xfrm>
          <a:prstGeom prst="rect">
            <a:avLst/>
          </a:prstGeom>
        </p:spPr>
      </p:pic>
      <p:pic>
        <p:nvPicPr>
          <p:cNvPr id="53" name="Picture 52">
            <a:extLst>
              <a:ext uri="{FF2B5EF4-FFF2-40B4-BE49-F238E27FC236}">
                <a16:creationId xmlns:a16="http://schemas.microsoft.com/office/drawing/2014/main" id="{791B7355-C42C-4A62-BF7A-5ED0FB9F17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55" name="Picture 54">
            <a:extLst>
              <a:ext uri="{FF2B5EF4-FFF2-40B4-BE49-F238E27FC236}">
                <a16:creationId xmlns:a16="http://schemas.microsoft.com/office/drawing/2014/main" id="{BD59BA0E-6240-4D74-869E-E21216E866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57" name="Rectangle 56">
            <a:extLst>
              <a:ext uri="{FF2B5EF4-FFF2-40B4-BE49-F238E27FC236}">
                <a16:creationId xmlns:a16="http://schemas.microsoft.com/office/drawing/2014/main" id="{DA708570-6B10-49D3-8D31-092F3C0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BAA1D310-2299-4B25-A602-B5FA1CB1D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C8C1FE8-5A04-4B9E-A442-D8D97E5D9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2460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229370-3F39-DCDA-F316-7F6888DA4CC9}"/>
              </a:ext>
            </a:extLst>
          </p:cNvPr>
          <p:cNvSpPr>
            <a:spLocks noGrp="1"/>
          </p:cNvSpPr>
          <p:nvPr>
            <p:ph type="title" idx="4294967295"/>
          </p:nvPr>
        </p:nvSpPr>
        <p:spPr>
          <a:xfrm>
            <a:off x="1480047" y="435868"/>
            <a:ext cx="5628273" cy="2268559"/>
          </a:xfrm>
        </p:spPr>
        <p:txBody>
          <a:bodyPr vert="horz" lIns="91440" tIns="45720" rIns="91440" bIns="45720" rtlCol="0" anchor="t">
            <a:normAutofit/>
          </a:bodyPr>
          <a:lstStyle/>
          <a:p>
            <a:pPr algn="ctr" defTabSz="914400"/>
            <a:r>
              <a:rPr lang="en-US" sz="3600" dirty="0">
                <a:latin typeface="Times New Roman" panose="02020603050405020304" pitchFamily="18" charset="0"/>
                <a:cs typeface="Times New Roman" panose="02020603050405020304" pitchFamily="18" charset="0"/>
              </a:rPr>
              <a:t>Difficulties with client: </a:t>
            </a:r>
          </a:p>
        </p:txBody>
      </p:sp>
      <p:sp>
        <p:nvSpPr>
          <p:cNvPr id="4" name="Text Placeholder 3">
            <a:extLst>
              <a:ext uri="{FF2B5EF4-FFF2-40B4-BE49-F238E27FC236}">
                <a16:creationId xmlns:a16="http://schemas.microsoft.com/office/drawing/2014/main" id="{6B163A80-33FC-6350-E410-CED3F2913E89}"/>
              </a:ext>
            </a:extLst>
          </p:cNvPr>
          <p:cNvSpPr>
            <a:spLocks noGrp="1"/>
          </p:cNvSpPr>
          <p:nvPr>
            <p:ph type="body" sz="half" idx="4294967295"/>
          </p:nvPr>
        </p:nvSpPr>
        <p:spPr>
          <a:xfrm>
            <a:off x="1092899" y="1498203"/>
            <a:ext cx="7799717" cy="4452627"/>
          </a:xfrm>
        </p:spPr>
        <p:txBody>
          <a:bodyPr vert="horz" lIns="91440" tIns="0" rIns="91440" bIns="45720" rtlCol="0" anchor="t">
            <a:normAutofit fontScale="92500" lnSpcReduction="10000"/>
          </a:bodyPr>
          <a:lstStyle/>
          <a:p>
            <a:pPr marL="0" indent="0" defTabSz="914400">
              <a:buNone/>
            </a:pPr>
            <a:r>
              <a:rPr lang="en-US" sz="2000">
                <a:latin typeface="Times New Roman"/>
                <a:cs typeface="Times New Roman"/>
              </a:rPr>
              <a:t>Overall difficulties with client included </a:t>
            </a:r>
          </a:p>
          <a:p>
            <a:pPr marL="344170" indent="-344170" defTabSz="914400"/>
            <a:r>
              <a:rPr lang="en-US" sz="2000">
                <a:latin typeface="Times New Roman"/>
                <a:cs typeface="Times New Roman"/>
              </a:rPr>
              <a:t>Language barrier. Was able to use google translate to communicate, and advised for next visit to bring a translator if that is easier, perhaps a relative or partner who is English and native speaking language.</a:t>
            </a:r>
          </a:p>
          <a:p>
            <a:pPr marL="344170" indent="-344170" defTabSz="914400"/>
            <a:r>
              <a:rPr lang="en-US" sz="2000">
                <a:latin typeface="Times New Roman"/>
                <a:cs typeface="Times New Roman"/>
              </a:rPr>
              <a:t>Cultural communication style where client was not direct in communicating concerns and goals. Was patient in asking questions in different ways to get the answer needed.</a:t>
            </a:r>
          </a:p>
          <a:p>
            <a:pPr marL="344170" indent="-344170" defTabSz="914400"/>
            <a:r>
              <a:rPr lang="en-US" sz="2000">
                <a:latin typeface="Times New Roman"/>
                <a:cs typeface="Times New Roman"/>
              </a:rPr>
              <a:t>Client preferred female hygienist, luckily was available.</a:t>
            </a:r>
          </a:p>
          <a:p>
            <a:pPr marL="344170" indent="-344170" defTabSz="914400"/>
            <a:r>
              <a:rPr lang="en-US" sz="2000">
                <a:latin typeface="Times New Roman"/>
                <a:cs typeface="Times New Roman"/>
              </a:rPr>
              <a:t>Communicated all steps to be performed before proceeding and acquired consent to treatment. Client was hesitant with hygienist being in close proximity to the head. Assured everything is done with consent.</a:t>
            </a:r>
          </a:p>
          <a:p>
            <a:pPr marL="344170" indent="-344170" defTabSz="914400">
              <a:buFont typeface="Calibri" panose="05000000000000000000" pitchFamily="2" charset="2"/>
              <a:buChar char="-"/>
            </a:pPr>
            <a:endParaRPr lang="en-US" sz="1800" dirty="0">
              <a:cs typeface="Arial"/>
            </a:endParaRPr>
          </a:p>
        </p:txBody>
      </p:sp>
      <p:sp>
        <p:nvSpPr>
          <p:cNvPr id="63" name="Rectangle 62">
            <a:extLst>
              <a:ext uri="{FF2B5EF4-FFF2-40B4-BE49-F238E27FC236}">
                <a16:creationId xmlns:a16="http://schemas.microsoft.com/office/drawing/2014/main" id="{9C74D598-9B0C-4432-B27A-359A54CBE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878"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16200000">
            <a:off x="-2610427" y="3327187"/>
            <a:ext cx="6818628" cy="184666"/>
          </a:xfrm>
          <a:prstGeom prst="rect">
            <a:avLst/>
          </a:prstGeom>
          <a:noFill/>
        </p:spPr>
        <p:txBody>
          <a:bodyPr wrap="square" rtlCol="0">
            <a:spAutoFit/>
          </a:bodyPr>
          <a:lstStyle/>
          <a:p>
            <a:r>
              <a:rPr lang="en-US" sz="600">
                <a:solidFill>
                  <a:srgbClr val="FFFFFF"/>
                </a:solidFill>
              </a:rPr>
              <a:t>https://</a:t>
            </a:r>
            <a:r>
              <a:rPr lang="en-US" sz="600" err="1">
                <a:solidFill>
                  <a:srgbClr val="FFFFFF"/>
                </a:solidFill>
              </a:rPr>
              <a:t>www.istockphoto.com</a:t>
            </a:r>
            <a:r>
              <a:rPr lang="en-US" sz="600">
                <a:solidFill>
                  <a:srgbClr val="FFFFFF"/>
                </a:solidFill>
              </a:rPr>
              <a:t>/photo/impossible-concept-with-businessman-and-wooden-blocks-gm1096393440-294386592?phrase=</a:t>
            </a:r>
            <a:r>
              <a:rPr lang="en-US" sz="600" err="1">
                <a:solidFill>
                  <a:srgbClr val="FFFFFF"/>
                </a:solidFill>
              </a:rPr>
              <a:t>difficulties&amp;searchscope</a:t>
            </a:r>
            <a:r>
              <a:rPr lang="en-US" sz="600">
                <a:solidFill>
                  <a:srgbClr val="FFFFFF"/>
                </a:solidFill>
              </a:rPr>
              <a:t>=image%2Cfilm</a:t>
            </a:r>
          </a:p>
        </p:txBody>
      </p:sp>
    </p:spTree>
    <p:extLst>
      <p:ext uri="{BB962C8B-B14F-4D97-AF65-F5344CB8AC3E}">
        <p14:creationId xmlns:p14="http://schemas.microsoft.com/office/powerpoint/2010/main" val="154998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TextBox 20">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711" y="3262852"/>
            <a:ext cx="415528"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7" name="Picture 26">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29" name="Rectangle 28">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Nepali little girls looking at Annapurna South Nepali little girls, Annapurna Range on background. The Annapurna region is in western Nepal where some of the most popular treks (Annapurna Sanctuary Trek, Annapurna Circuit) are located. Peaks in the Annapurnas include 8,091m Annapurna I, Nilgiri and Machhapuchchhre. The Annapurna peaks are among the world's most dangerous mountains to climb. nepal stock pictures, royalty-free photos &amp; images">
            <a:extLst>
              <a:ext uri="{FF2B5EF4-FFF2-40B4-BE49-F238E27FC236}">
                <a16:creationId xmlns:a16="http://schemas.microsoft.com/office/drawing/2014/main" id="{7930801D-6E1D-B759-BA73-486EF614BAAE}"/>
              </a:ext>
            </a:extLst>
          </p:cNvPr>
          <p:cNvPicPr>
            <a:picLocks noChangeAspect="1"/>
          </p:cNvPicPr>
          <p:nvPr/>
        </p:nvPicPr>
        <p:blipFill rotWithShape="1">
          <a:blip r:embed="rId5"/>
          <a:srcRect l="763" t="6445" r="-970" b="25364"/>
          <a:stretch/>
        </p:blipFill>
        <p:spPr>
          <a:xfrm>
            <a:off x="984645" y="7222"/>
            <a:ext cx="10510367" cy="4887312"/>
          </a:xfrm>
          <a:prstGeom prst="rect">
            <a:avLst/>
          </a:prstGeom>
          <a:ln>
            <a:solidFill>
              <a:schemeClr val="accent6"/>
            </a:solidFill>
          </a:ln>
        </p:spPr>
      </p:pic>
      <p:sp>
        <p:nvSpPr>
          <p:cNvPr id="2" name="TextBox 1">
            <a:extLst>
              <a:ext uri="{FF2B5EF4-FFF2-40B4-BE49-F238E27FC236}">
                <a16:creationId xmlns:a16="http://schemas.microsoft.com/office/drawing/2014/main" id="{2B7FDF11-1228-48A6-7457-9125D8B284E5}"/>
              </a:ext>
            </a:extLst>
          </p:cNvPr>
          <p:cNvSpPr txBox="1"/>
          <p:nvPr/>
        </p:nvSpPr>
        <p:spPr>
          <a:xfrm>
            <a:off x="734745" y="-2718"/>
            <a:ext cx="3742987" cy="88352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defTabSz="914400">
              <a:lnSpc>
                <a:spcPct val="90000"/>
              </a:lnSpc>
              <a:spcBef>
                <a:spcPct val="0"/>
              </a:spcBef>
              <a:spcAft>
                <a:spcPts val="600"/>
              </a:spcAft>
            </a:pPr>
            <a:r>
              <a:rPr lang="en-US" sz="4800" dirty="0">
                <a:latin typeface="Times New Roman" panose="02020603050405020304" pitchFamily="18" charset="0"/>
                <a:ea typeface="+mj-ea"/>
                <a:cs typeface="Times New Roman" panose="02020603050405020304" pitchFamily="18" charset="0"/>
              </a:rPr>
              <a:t>Conclusion</a:t>
            </a:r>
            <a:r>
              <a:rPr lang="en-US" sz="4800" dirty="0">
                <a:latin typeface="+mj-lt"/>
                <a:ea typeface="+mj-ea"/>
                <a:cs typeface="+mj-cs"/>
              </a:rPr>
              <a:t> </a:t>
            </a:r>
          </a:p>
        </p:txBody>
      </p:sp>
      <p:sp>
        <p:nvSpPr>
          <p:cNvPr id="33" name="Rectangle 32">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157BD1A-4D0C-30B6-516C-95BB866BCE1B}"/>
              </a:ext>
            </a:extLst>
          </p:cNvPr>
          <p:cNvSpPr txBox="1"/>
          <p:nvPr/>
        </p:nvSpPr>
        <p:spPr>
          <a:xfrm>
            <a:off x="1074627" y="4884375"/>
            <a:ext cx="9911679" cy="1846659"/>
          </a:xfrm>
          <a:prstGeom prst="rect">
            <a:avLst/>
          </a:prstGeom>
          <a:noFill/>
        </p:spPr>
        <p:txBody>
          <a:bodyPr wrap="square" lIns="91440" tIns="45720" rIns="91440" bIns="45720" rtlCol="0" anchor="t">
            <a:spAutoFit/>
          </a:bodyPr>
          <a:lstStyle/>
          <a:p>
            <a:r>
              <a:rPr lang="en-US" sz="1900">
                <a:latin typeface="Times New Roman"/>
                <a:cs typeface="Times New Roman"/>
              </a:rPr>
              <a:t>Upon completing the research for this assignment, we have come to the conclusion that Nepal is an incredibly culturally rich country, with ceremonies, traditions, and religion-based practices. These are especially prevalent for coming-of-age events, and certain life passages. Some people in Nepal have a deep spiritual understanding of their world and the body/mind, that others may not. As students, it's important to learn about these values to better align with the wide variety of clientele we will be working with.</a:t>
            </a:r>
          </a:p>
        </p:txBody>
      </p:sp>
      <p:sp>
        <p:nvSpPr>
          <p:cNvPr id="5" name="TextBox 4"/>
          <p:cNvSpPr txBox="1"/>
          <p:nvPr/>
        </p:nvSpPr>
        <p:spPr>
          <a:xfrm>
            <a:off x="1011639" y="4678157"/>
            <a:ext cx="7567740" cy="215444"/>
          </a:xfrm>
          <a:prstGeom prst="rect">
            <a:avLst/>
          </a:prstGeom>
          <a:noFill/>
        </p:spPr>
        <p:txBody>
          <a:bodyPr wrap="square" rtlCol="0">
            <a:spAutoFit/>
          </a:bodyPr>
          <a:lstStyle/>
          <a:p>
            <a:r>
              <a:rPr lang="en-US" sz="800" dirty="0">
                <a:solidFill>
                  <a:srgbClr val="FFFFFF"/>
                </a:solidFill>
              </a:rPr>
              <a:t>https://</a:t>
            </a:r>
            <a:r>
              <a:rPr lang="en-US" sz="800" dirty="0" err="1">
                <a:solidFill>
                  <a:srgbClr val="FFFFFF"/>
                </a:solidFill>
              </a:rPr>
              <a:t>www.istockphoto.com</a:t>
            </a:r>
            <a:r>
              <a:rPr lang="en-US" sz="800" dirty="0">
                <a:solidFill>
                  <a:srgbClr val="FFFFFF"/>
                </a:solidFill>
              </a:rPr>
              <a:t>/photo/nepali-little-girls-looking-at-annapurna-south-gm903603912-249212027?phrase=</a:t>
            </a:r>
            <a:r>
              <a:rPr lang="en-US" sz="800" dirty="0" err="1">
                <a:solidFill>
                  <a:srgbClr val="FFFFFF"/>
                </a:solidFill>
              </a:rPr>
              <a:t>nepal&amp;searchscope</a:t>
            </a:r>
            <a:r>
              <a:rPr lang="en-US" sz="800" dirty="0">
                <a:solidFill>
                  <a:srgbClr val="FFFFFF"/>
                </a:solidFill>
              </a:rPr>
              <a:t>=image%2Cfilm</a:t>
            </a:r>
          </a:p>
        </p:txBody>
      </p:sp>
    </p:spTree>
    <p:extLst>
      <p:ext uri="{BB962C8B-B14F-4D97-AF65-F5344CB8AC3E}">
        <p14:creationId xmlns:p14="http://schemas.microsoft.com/office/powerpoint/2010/main" val="227988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pic>
        <p:nvPicPr>
          <p:cNvPr id="27" name="Picture 2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77" y="-5487"/>
            <a:ext cx="12186692" cy="6858000"/>
          </a:xfrm>
          <a:prstGeom prst="rect">
            <a:avLst/>
          </a:prstGeom>
        </p:spPr>
      </p:pic>
      <p:sp>
        <p:nvSpPr>
          <p:cNvPr id="29" name="Rectangle 2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660" y="0"/>
            <a:ext cx="786749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502" y="764389"/>
            <a:ext cx="966896"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4C58F-87E1-70A6-8870-894D81CD50DD}"/>
              </a:ext>
            </a:extLst>
          </p:cNvPr>
          <p:cNvSpPr>
            <a:spLocks noGrp="1"/>
          </p:cNvSpPr>
          <p:nvPr>
            <p:ph type="title"/>
          </p:nvPr>
        </p:nvSpPr>
        <p:spPr>
          <a:xfrm>
            <a:off x="1333549" y="60620"/>
            <a:ext cx="9519593" cy="1530542"/>
          </a:xfrm>
        </p:spPr>
        <p:txBody>
          <a:bodyPr vert="horz" lIns="91440" tIns="45720" rIns="91440" bIns="45720" rtlCol="0" anchor="t">
            <a:normAutofit/>
          </a:bodyPr>
          <a:lstStyle/>
          <a:p>
            <a:pPr algn="ctr" defTabSz="914400"/>
            <a:r>
              <a:rPr lang="en-US" sz="2000" dirty="0">
                <a:latin typeface="Times New Roman" panose="02020603050405020304" pitchFamily="18" charset="0"/>
                <a:cs typeface="Times New Roman" panose="02020603050405020304" pitchFamily="18" charset="0"/>
              </a:rPr>
              <a:t>Literature cited </a:t>
            </a:r>
          </a:p>
        </p:txBody>
      </p:sp>
      <p:sp>
        <p:nvSpPr>
          <p:cNvPr id="4" name="Text Placeholder 3">
            <a:extLst>
              <a:ext uri="{FF2B5EF4-FFF2-40B4-BE49-F238E27FC236}">
                <a16:creationId xmlns:a16="http://schemas.microsoft.com/office/drawing/2014/main" id="{2CE3F570-67EA-CF99-6475-9855CA977AC5}"/>
              </a:ext>
            </a:extLst>
          </p:cNvPr>
          <p:cNvSpPr>
            <a:spLocks noGrp="1"/>
          </p:cNvSpPr>
          <p:nvPr>
            <p:ph type="body" sz="half" idx="2"/>
          </p:nvPr>
        </p:nvSpPr>
        <p:spPr>
          <a:xfrm>
            <a:off x="999953" y="404664"/>
            <a:ext cx="11232215" cy="6458822"/>
          </a:xfrm>
        </p:spPr>
        <p:txBody>
          <a:bodyPr vert="horz" lIns="91440" tIns="45720" rIns="91440" bIns="45720" rtlCol="0" anchor="t">
            <a:normAutofit fontScale="85000" lnSpcReduction="20000"/>
          </a:bodyPr>
          <a:lstStyle/>
          <a:p>
            <a:pPr marL="360000" indent="-540000" defTabSz="914400"/>
            <a:r>
              <a:rPr lang="en-US" sz="1900" dirty="0">
                <a:latin typeface="Times New Roman" panose="02020603050405020304" pitchFamily="18" charset="0"/>
                <a:cs typeface="Times New Roman" panose="02020603050405020304" pitchFamily="18" charset="0"/>
              </a:rPr>
              <a:t>1. Burden OD. Nepal oral health country profile. </a:t>
            </a:r>
            <a:r>
              <a:rPr lang="en-US" sz="1900" dirty="0" err="1">
                <a:latin typeface="Times New Roman" panose="02020603050405020304" pitchFamily="18" charset="0"/>
                <a:cs typeface="Times New Roman" panose="02020603050405020304" pitchFamily="18" charset="0"/>
              </a:rPr>
              <a:t>Who.int</a:t>
            </a:r>
            <a:r>
              <a:rPr lang="en-US" sz="1900" dirty="0">
                <a:latin typeface="Times New Roman" panose="02020603050405020304" pitchFamily="18" charset="0"/>
                <a:cs typeface="Times New Roman" panose="02020603050405020304" pitchFamily="18" charset="0"/>
              </a:rPr>
              <a:t>. 2022. Available from: </a:t>
            </a:r>
            <a:r>
              <a:rPr lang="en-US" sz="19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https://cdn.who.int/media/docs/default-source/country-profiles/oral-health/oral-health-npl-2022-country-profile.pdf?sfvrsn=1e39b720_9&amp;download=true</a:t>
            </a:r>
            <a:r>
              <a:rPr lang="en-US" sz="1900" dirty="0">
                <a:latin typeface="Times New Roman" panose="02020603050405020304" pitchFamily="18" charset="0"/>
                <a:cs typeface="Times New Roman" panose="02020603050405020304" pitchFamily="18" charset="0"/>
              </a:rPr>
              <a:t>. Accessed February 28, 2024</a:t>
            </a:r>
          </a:p>
          <a:p>
            <a:pPr marL="360000" indent="-540000" defTabSz="914400"/>
            <a:r>
              <a:rPr lang="en-US" sz="1900" dirty="0">
                <a:latin typeface="Times New Roman" panose="02020603050405020304" pitchFamily="18" charset="0"/>
                <a:cs typeface="Times New Roman" panose="02020603050405020304" pitchFamily="18" charset="0"/>
              </a:rPr>
              <a:t>2. </a:t>
            </a:r>
            <a:r>
              <a:rPr lang="en-US" sz="1900" dirty="0" err="1">
                <a:latin typeface="Times New Roman" panose="02020603050405020304" pitchFamily="18" charset="0"/>
                <a:cs typeface="Times New Roman" panose="02020603050405020304" pitchFamily="18" charset="0"/>
              </a:rPr>
              <a:t>Jevaia</a:t>
            </a:r>
            <a:r>
              <a:rPr lang="en-US" sz="1900" dirty="0">
                <a:latin typeface="Times New Roman" panose="02020603050405020304" pitchFamily="18" charset="0"/>
                <a:cs typeface="Times New Roman" panose="02020603050405020304" pitchFamily="18" charset="0"/>
              </a:rPr>
              <a:t> Oral Health Care. </a:t>
            </a:r>
            <a:r>
              <a:rPr lang="en-US" sz="1900" dirty="0" err="1">
                <a:latin typeface="Times New Roman" panose="02020603050405020304" pitchFamily="18" charset="0"/>
                <a:cs typeface="Times New Roman" panose="02020603050405020304" pitchFamily="18" charset="0"/>
              </a:rPr>
              <a:t>Jevaia</a:t>
            </a:r>
            <a:r>
              <a:rPr lang="en-US" sz="1900" dirty="0">
                <a:latin typeface="Times New Roman" panose="02020603050405020304" pitchFamily="18" charset="0"/>
                <a:cs typeface="Times New Roman" panose="02020603050405020304" pitchFamily="18" charset="0"/>
              </a:rPr>
              <a:t> foundation [Internet]. Available from: </a:t>
            </a:r>
            <a:r>
              <a:rPr lang="en-US" sz="19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https://www.jevaia.org/</a:t>
            </a:r>
            <a:r>
              <a:rPr lang="en-US" sz="1900" dirty="0">
                <a:latin typeface="Times New Roman" panose="02020603050405020304" pitchFamily="18" charset="0"/>
                <a:cs typeface="Times New Roman" panose="02020603050405020304" pitchFamily="18" charset="0"/>
              </a:rPr>
              <a:t>. Accessed February 28, 2024 </a:t>
            </a:r>
          </a:p>
          <a:p>
            <a:pPr marL="360000" indent="-540000" defTabSz="914400"/>
            <a:r>
              <a:rPr lang="en" sz="1900" dirty="0">
                <a:latin typeface="Times New Roman" panose="02020603050405020304" pitchFamily="18" charset="0"/>
                <a:cs typeface="Times New Roman" panose="02020603050405020304" pitchFamily="18" charset="0"/>
              </a:rPr>
              <a:t>3. </a:t>
            </a:r>
            <a:r>
              <a:rPr lang="en" sz="1900" dirty="0" err="1">
                <a:latin typeface="Times New Roman" panose="02020603050405020304" pitchFamily="18" charset="0"/>
                <a:cs typeface="Times New Roman" panose="02020603050405020304" pitchFamily="18" charset="0"/>
              </a:rPr>
              <a:t>Khatry</a:t>
            </a:r>
            <a:r>
              <a:rPr lang="en" sz="1900" dirty="0">
                <a:latin typeface="Times New Roman" panose="02020603050405020304" pitchFamily="18" charset="0"/>
                <a:cs typeface="Times New Roman" panose="02020603050405020304" pitchFamily="18" charset="0"/>
              </a:rPr>
              <a:t>, PK. The Nepalese traditional concepts of illness and treatment [Internet]. 2011 [cited 2024 Feb 28]; Vol. 1. Available from: </a:t>
            </a:r>
            <a:r>
              <a:rPr lang="en" sz="19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https://www.dadarivista.com/Singoli-articoli/2011-dicembre/pa3.pdf</a:t>
            </a:r>
            <a:r>
              <a:rPr lang="en"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360000" indent="-540000" defTabSz="914400"/>
            <a:r>
              <a:rPr lang="en" sz="1900" dirty="0">
                <a:latin typeface="Times New Roman" panose="02020603050405020304" pitchFamily="18" charset="0"/>
                <a:cs typeface="Times New Roman" panose="02020603050405020304" pitchFamily="18" charset="0"/>
              </a:rPr>
              <a:t>4. Ministry of Health and Population, Nepal. National Oral Health Policy. Available at: </a:t>
            </a:r>
            <a:r>
              <a:rPr lang="en" sz="19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https://mohp.gov.np/uploads/Resources/1657877144550National%20Oral%20Health%20Policy.pdf</a:t>
            </a:r>
            <a:r>
              <a:rPr lang="en" sz="1900" dirty="0">
                <a:latin typeface="Times New Roman" panose="02020603050405020304" pitchFamily="18" charset="0"/>
                <a:cs typeface="Times New Roman" panose="02020603050405020304" pitchFamily="18" charset="0"/>
              </a:rPr>
              <a:t>. Accessed </a:t>
            </a:r>
            <a:r>
              <a:rPr lang="en" sz="1900" dirty="0" err="1">
                <a:latin typeface="Times New Roman" panose="02020603050405020304" pitchFamily="18" charset="0"/>
                <a:cs typeface="Times New Roman" panose="02020603050405020304" pitchFamily="18" charset="0"/>
              </a:rPr>
              <a:t>Feburary</a:t>
            </a:r>
            <a:r>
              <a:rPr lang="en" sz="1900" dirty="0">
                <a:latin typeface="Times New Roman" panose="02020603050405020304" pitchFamily="18" charset="0"/>
                <a:cs typeface="Times New Roman" panose="02020603050405020304" pitchFamily="18" charset="0"/>
              </a:rPr>
              <a:t> 28, 2024.</a:t>
            </a:r>
            <a:endParaRPr lang="en-US" sz="1900" dirty="0">
              <a:latin typeface="Times New Roman" panose="02020603050405020304" pitchFamily="18" charset="0"/>
              <a:cs typeface="Times New Roman" panose="02020603050405020304" pitchFamily="18" charset="0"/>
            </a:endParaRPr>
          </a:p>
          <a:p>
            <a:pPr marL="360000" indent="-540000" defTabSz="914400"/>
            <a:r>
              <a:rPr lang="en-US" sz="1900" dirty="0">
                <a:latin typeface="Times New Roman" panose="02020603050405020304" pitchFamily="18" charset="0"/>
                <a:ea typeface="+mn-lt"/>
                <a:cs typeface="Times New Roman" panose="02020603050405020304" pitchFamily="18" charset="0"/>
              </a:rPr>
              <a:t>5. Nepalese Culture. Cultural Atlas. 2017 [Internet]. Available from: </a:t>
            </a:r>
            <a:r>
              <a:rPr lang="en-US" sz="1900" dirty="0">
                <a:latin typeface="Times New Roman" panose="02020603050405020304" pitchFamily="18" charset="0"/>
                <a:ea typeface="+mn-lt"/>
                <a:cs typeface="Times New Roman" panose="02020603050405020304" pitchFamily="18" charset="0"/>
                <a:hlinkClick r:id="rId8">
                  <a:extLst>
                    <a:ext uri="{A12FA001-AC4F-418D-AE19-62706E023703}">
                      <ahyp:hlinkClr xmlns:ahyp="http://schemas.microsoft.com/office/drawing/2018/hyperlinkcolor" val="tx"/>
                    </a:ext>
                  </a:extLst>
                </a:hlinkClick>
              </a:rPr>
              <a:t>https://culturalatlas.sbs.com.au/nepalese-culture/nepalese-culture-communication</a:t>
            </a:r>
            <a:r>
              <a:rPr lang="en-US" sz="1900" dirty="0">
                <a:latin typeface="Times New Roman" panose="02020603050405020304" pitchFamily="18" charset="0"/>
                <a:ea typeface="+mn-lt"/>
                <a:cs typeface="Times New Roman" panose="02020603050405020304" pitchFamily="18" charset="0"/>
              </a:rPr>
              <a:t>. Accessed February 28, 2024</a:t>
            </a:r>
            <a:endParaRPr lang="en-US" sz="1900" dirty="0">
              <a:latin typeface="Times New Roman" panose="02020603050405020304" pitchFamily="18" charset="0"/>
              <a:cs typeface="Times New Roman" panose="02020603050405020304" pitchFamily="18" charset="0"/>
            </a:endParaRPr>
          </a:p>
          <a:p>
            <a:pPr marL="360000" indent="-540000" defTabSz="914400"/>
            <a:r>
              <a:rPr lang="en-US" sz="1900" dirty="0">
                <a:latin typeface="Times New Roman" panose="02020603050405020304" pitchFamily="18" charset="0"/>
                <a:ea typeface="+mn-lt"/>
                <a:cs typeface="Times New Roman" panose="02020603050405020304" pitchFamily="18" charset="0"/>
              </a:rPr>
              <a:t>6. Nepalese Culture. Cultural Atlas. 2017 [Internet]. Available from: </a:t>
            </a:r>
            <a:r>
              <a:rPr lang="en-US" sz="1900" dirty="0">
                <a:latin typeface="Times New Roman" panose="02020603050405020304" pitchFamily="18" charset="0"/>
                <a:ea typeface="+mn-lt"/>
                <a:cs typeface="Times New Roman" panose="02020603050405020304" pitchFamily="18" charset="0"/>
                <a:hlinkClick r:id="rId9">
                  <a:extLst>
                    <a:ext uri="{A12FA001-AC4F-418D-AE19-62706E023703}">
                      <ahyp:hlinkClr xmlns:ahyp="http://schemas.microsoft.com/office/drawing/2018/hyperlinkcolor" val="tx"/>
                    </a:ext>
                  </a:extLst>
                </a:hlinkClick>
              </a:rPr>
              <a:t>https://culturalatlas.sbs.com.au/nepalese-culture/nepalese-culture-family</a:t>
            </a:r>
            <a:r>
              <a:rPr lang="en-US" sz="1900" dirty="0">
                <a:latin typeface="Times New Roman" panose="02020603050405020304" pitchFamily="18" charset="0"/>
                <a:ea typeface="+mn-lt"/>
                <a:cs typeface="Times New Roman" panose="02020603050405020304" pitchFamily="18" charset="0"/>
              </a:rPr>
              <a:t>. Accessed February 28, 2024</a:t>
            </a:r>
            <a:endParaRPr lang="en-US" sz="1900" dirty="0">
              <a:latin typeface="Times New Roman" panose="02020603050405020304" pitchFamily="18" charset="0"/>
              <a:cs typeface="Times New Roman" panose="02020603050405020304" pitchFamily="18" charset="0"/>
            </a:endParaRPr>
          </a:p>
          <a:p>
            <a:pPr marL="360000" indent="-540000" defTabSz="914400"/>
            <a:r>
              <a:rPr lang="en-US" sz="1900" dirty="0">
                <a:latin typeface="Times New Roman" panose="02020603050405020304" pitchFamily="18" charset="0"/>
                <a:ea typeface="+mn-lt"/>
                <a:cs typeface="Times New Roman" panose="02020603050405020304" pitchFamily="18" charset="0"/>
              </a:rPr>
              <a:t>7. Nepalese Culture. Cultural Atlas. 2017 [Internet]. Available from: </a:t>
            </a:r>
            <a:r>
              <a:rPr lang="en-US" sz="1900" dirty="0">
                <a:latin typeface="Times New Roman" panose="02020603050405020304" pitchFamily="18" charset="0"/>
                <a:ea typeface="+mn-lt"/>
                <a:cs typeface="Times New Roman" panose="02020603050405020304" pitchFamily="18" charset="0"/>
                <a:hlinkClick r:id="rId10">
                  <a:extLst>
                    <a:ext uri="{A12FA001-AC4F-418D-AE19-62706E023703}">
                      <ahyp:hlinkClr xmlns:ahyp="http://schemas.microsoft.com/office/drawing/2018/hyperlinkcolor" val="tx"/>
                    </a:ext>
                  </a:extLst>
                </a:hlinkClick>
              </a:rPr>
              <a:t>https://culturalatlas.sbs.com.au/nepalese-culture/nepalese-culture-religionAccessed</a:t>
            </a:r>
            <a:r>
              <a:rPr lang="en-US" sz="1900" dirty="0">
                <a:latin typeface="Times New Roman" panose="02020603050405020304" pitchFamily="18" charset="0"/>
                <a:ea typeface="+mn-lt"/>
                <a:cs typeface="Times New Roman" panose="02020603050405020304" pitchFamily="18" charset="0"/>
              </a:rPr>
              <a:t>. Accessed February 28, 2024</a:t>
            </a:r>
            <a:endParaRPr lang="en-US" sz="1900" dirty="0">
              <a:latin typeface="Times New Roman" panose="02020603050405020304" pitchFamily="18" charset="0"/>
              <a:cs typeface="Times New Roman" panose="02020603050405020304" pitchFamily="18" charset="0"/>
            </a:endParaRPr>
          </a:p>
          <a:p>
            <a:pPr marL="360000" indent="-540000" defTabSz="914400"/>
            <a:r>
              <a:rPr lang="en" sz="1900" dirty="0">
                <a:latin typeface="Times New Roman" panose="02020603050405020304" pitchFamily="18" charset="0"/>
                <a:cs typeface="Times New Roman" panose="02020603050405020304" pitchFamily="18" charset="0"/>
              </a:rPr>
              <a:t>8. Nepali Times. Bel </a:t>
            </a:r>
            <a:r>
              <a:rPr lang="en" sz="1900" dirty="0" err="1">
                <a:latin typeface="Times New Roman" panose="02020603050405020304" pitchFamily="18" charset="0"/>
                <a:cs typeface="Times New Roman" panose="02020603050405020304" pitchFamily="18" charset="0"/>
              </a:rPr>
              <a:t>Bibaha</a:t>
            </a:r>
            <a:r>
              <a:rPr lang="en" sz="1900" dirty="0">
                <a:latin typeface="Times New Roman" panose="02020603050405020304" pitchFamily="18" charset="0"/>
                <a:cs typeface="Times New Roman" panose="02020603050405020304" pitchFamily="18" charset="0"/>
              </a:rPr>
              <a:t>. 2019 Dec 08 [Internet]. Available at: </a:t>
            </a:r>
            <a:r>
              <a:rPr lang="en" sz="19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https://nepalitimes.com/news/bel-bibaha</a:t>
            </a:r>
            <a:r>
              <a:rPr lang="en" sz="1900" dirty="0">
                <a:latin typeface="Times New Roman" panose="02020603050405020304" pitchFamily="18" charset="0"/>
                <a:cs typeface="Times New Roman" panose="02020603050405020304" pitchFamily="18" charset="0"/>
              </a:rPr>
              <a:t>. Accessed February 28, 2024.</a:t>
            </a:r>
            <a:endParaRPr lang="en-US" sz="1900" dirty="0">
              <a:latin typeface="Times New Roman" panose="02020603050405020304" pitchFamily="18" charset="0"/>
              <a:cs typeface="Times New Roman" panose="02020603050405020304" pitchFamily="18" charset="0"/>
            </a:endParaRPr>
          </a:p>
          <a:p>
            <a:pPr marL="360000" indent="-540000" defTabSz="914400"/>
            <a:r>
              <a:rPr lang="en-US" sz="1900" dirty="0">
                <a:latin typeface="Times New Roman" panose="02020603050405020304" pitchFamily="18" charset="0"/>
                <a:ea typeface="+mn-lt"/>
                <a:cs typeface="Times New Roman" panose="02020603050405020304" pitchFamily="18" charset="0"/>
              </a:rPr>
              <a:t>9. Oral health in Nepal. Dentistry IQ. 2013 [Internet]. Available from: </a:t>
            </a:r>
            <a:r>
              <a:rPr lang="en-US" sz="1900" dirty="0">
                <a:latin typeface="Times New Roman" panose="02020603050405020304" pitchFamily="18" charset="0"/>
                <a:ea typeface="+mn-lt"/>
                <a:cs typeface="Times New Roman" panose="02020603050405020304" pitchFamily="18" charset="0"/>
                <a:hlinkClick r:id="rId12">
                  <a:extLst>
                    <a:ext uri="{A12FA001-AC4F-418D-AE19-62706E023703}">
                      <ahyp:hlinkClr xmlns:ahyp="http://schemas.microsoft.com/office/drawing/2018/hyperlinkcolor" val="tx"/>
                    </a:ext>
                  </a:extLst>
                </a:hlinkClick>
              </a:rPr>
              <a:t>https://www.dentistryiq.com/dental-hygiene/clinical-hygiene/article/16354269/oral-health-in-nepal</a:t>
            </a:r>
            <a:r>
              <a:rPr lang="en-US" sz="1900" dirty="0">
                <a:latin typeface="Times New Roman" panose="02020603050405020304" pitchFamily="18" charset="0"/>
                <a:cs typeface="Times New Roman" panose="02020603050405020304" pitchFamily="18" charset="0"/>
              </a:rPr>
              <a:t>. </a:t>
            </a:r>
            <a:r>
              <a:rPr lang="en" sz="1900" dirty="0">
                <a:latin typeface="Times New Roman" panose="02020603050405020304" pitchFamily="18" charset="0"/>
                <a:cs typeface="Times New Roman" panose="02020603050405020304" pitchFamily="18" charset="0"/>
              </a:rPr>
              <a:t>Accessed February 28, 2024.</a:t>
            </a:r>
            <a:endParaRPr lang="en-US" sz="1900" dirty="0">
              <a:latin typeface="Times New Roman" panose="02020603050405020304" pitchFamily="18" charset="0"/>
              <a:cs typeface="Times New Roman" panose="02020603050405020304" pitchFamily="18" charset="0"/>
            </a:endParaRPr>
          </a:p>
          <a:p>
            <a:pPr defTabSz="914400">
              <a:buFont typeface="Wingdings" panose="05000000000000000000" pitchFamily="2" charset="2"/>
              <a:buChar char="§"/>
            </a:pPr>
            <a:endParaRPr lang="en-US" sz="1950" dirty="0">
              <a:cs typeface="Arial" panose="020B0604020202020204"/>
            </a:endParaRPr>
          </a:p>
          <a:p>
            <a:pPr defTabSz="914400">
              <a:buFont typeface="Wingdings" panose="05000000000000000000" pitchFamily="2" charset="2"/>
              <a:buChar char="§"/>
            </a:pPr>
            <a:endParaRPr lang="en-US" dirty="0"/>
          </a:p>
        </p:txBody>
      </p:sp>
    </p:spTree>
    <p:extLst>
      <p:ext uri="{BB962C8B-B14F-4D97-AF65-F5344CB8AC3E}">
        <p14:creationId xmlns:p14="http://schemas.microsoft.com/office/powerpoint/2010/main" val="691139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pic>
        <p:nvPicPr>
          <p:cNvPr id="27" name="Picture 2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77" y="-5487"/>
            <a:ext cx="12186692" cy="6858000"/>
          </a:xfrm>
          <a:prstGeom prst="rect">
            <a:avLst/>
          </a:prstGeom>
        </p:spPr>
      </p:pic>
      <p:sp>
        <p:nvSpPr>
          <p:cNvPr id="29" name="Rectangle 2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660" y="0"/>
            <a:ext cx="786749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502" y="764389"/>
            <a:ext cx="966896"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BD725-2C9C-7EB9-89E0-D76B3B87FF70}"/>
              </a:ext>
            </a:extLst>
          </p:cNvPr>
          <p:cNvSpPr>
            <a:spLocks noGrp="1"/>
          </p:cNvSpPr>
          <p:nvPr>
            <p:ph type="title"/>
          </p:nvPr>
        </p:nvSpPr>
        <p:spPr>
          <a:xfrm>
            <a:off x="2115216" y="60620"/>
            <a:ext cx="7956259" cy="1530542"/>
          </a:xfrm>
        </p:spPr>
        <p:txBody>
          <a:bodyPr vert="horz" lIns="91440" tIns="45720" rIns="91440" bIns="45720" rtlCol="0" anchor="t">
            <a:normAutofit/>
          </a:bodyPr>
          <a:lstStyle/>
          <a:p>
            <a:pPr algn="ctr" defTabSz="914400"/>
            <a:r>
              <a:rPr lang="en-US" sz="2000" dirty="0">
                <a:latin typeface="Times New Roman" panose="02020603050405020304" pitchFamily="18" charset="0"/>
                <a:cs typeface="Times New Roman" panose="02020603050405020304" pitchFamily="18" charset="0"/>
              </a:rPr>
              <a:t>Literature cited</a:t>
            </a:r>
          </a:p>
        </p:txBody>
      </p:sp>
      <p:sp>
        <p:nvSpPr>
          <p:cNvPr id="4" name="Text Placeholder 3">
            <a:extLst>
              <a:ext uri="{FF2B5EF4-FFF2-40B4-BE49-F238E27FC236}">
                <a16:creationId xmlns:a16="http://schemas.microsoft.com/office/drawing/2014/main" id="{130F2551-8A96-5D1E-5106-F2F3C2270C94}"/>
              </a:ext>
            </a:extLst>
          </p:cNvPr>
          <p:cNvSpPr>
            <a:spLocks noGrp="1"/>
          </p:cNvSpPr>
          <p:nvPr>
            <p:ph type="body" sz="half" idx="2"/>
          </p:nvPr>
        </p:nvSpPr>
        <p:spPr>
          <a:xfrm>
            <a:off x="1004216" y="404664"/>
            <a:ext cx="11182475" cy="6458822"/>
          </a:xfrm>
        </p:spPr>
        <p:txBody>
          <a:bodyPr vert="horz" lIns="91440" tIns="45720" rIns="91440" bIns="45720" rtlCol="0" anchor="t">
            <a:normAutofit/>
          </a:bodyPr>
          <a:lstStyle/>
          <a:p>
            <a:pPr marL="360000" indent="-540000" defTabSz="914400"/>
            <a:r>
              <a:rPr lang="en" sz="1600" dirty="0">
                <a:latin typeface="Times New Roman" panose="02020603050405020304" pitchFamily="18" charset="0"/>
                <a:cs typeface="Times New Roman" panose="02020603050405020304" pitchFamily="18" charset="0"/>
              </a:rPr>
              <a:t>10. </a:t>
            </a:r>
            <a:r>
              <a:rPr lang="en" sz="1600" dirty="0" err="1">
                <a:latin typeface="Times New Roman" panose="02020603050405020304" pitchFamily="18" charset="0"/>
                <a:cs typeface="Times New Roman" panose="02020603050405020304" pitchFamily="18" charset="0"/>
              </a:rPr>
              <a:t>Pulitzercenter.org</a:t>
            </a:r>
            <a:r>
              <a:rPr lang="en" sz="1600" dirty="0">
                <a:latin typeface="Times New Roman" panose="02020603050405020304" pitchFamily="18" charset="0"/>
                <a:cs typeface="Times New Roman" panose="02020603050405020304" pitchFamily="18" charset="0"/>
              </a:rPr>
              <a:t>. Obstacles to providing oral healthcare in Nepal. 2013 Sep 03 [Internet]. Available from: </a:t>
            </a:r>
            <a:r>
              <a:rPr lang="en" sz="16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https://pulitzercenter.org/stories/obstacles-providing-oral-healthcare-nepal</a:t>
            </a:r>
            <a:r>
              <a:rPr lang="en" sz="1600" dirty="0">
                <a:latin typeface="Times New Roman" panose="02020603050405020304" pitchFamily="18" charset="0"/>
                <a:cs typeface="Times New Roman" panose="02020603050405020304" pitchFamily="18" charset="0"/>
              </a:rPr>
              <a:t>. Accessed February 28, 2024</a:t>
            </a:r>
            <a:endParaRPr lang="en-US" sz="1600" dirty="0">
              <a:latin typeface="Times New Roman" panose="02020603050405020304" pitchFamily="18" charset="0"/>
              <a:cs typeface="Times New Roman" panose="02020603050405020304" pitchFamily="18" charset="0"/>
            </a:endParaRPr>
          </a:p>
          <a:p>
            <a:pPr marL="360000" indent="-540000" defTabSz="914400"/>
            <a:r>
              <a:rPr lang="en-US" sz="1600" dirty="0">
                <a:latin typeface="Times New Roman" panose="02020603050405020304" pitchFamily="18" charset="0"/>
                <a:cs typeface="Times New Roman" panose="02020603050405020304" pitchFamily="18" charset="0"/>
              </a:rPr>
              <a:t>11. Rose LE. history of Nepal. In: Encyclopedia Britannica. 2023 [Internet]. </a:t>
            </a:r>
            <a:r>
              <a:rPr lang="en" sz="1600" dirty="0">
                <a:latin typeface="Times New Roman" panose="02020603050405020304" pitchFamily="18" charset="0"/>
                <a:cs typeface="Times New Roman" panose="02020603050405020304" pitchFamily="18" charset="0"/>
              </a:rPr>
              <a:t>Available from: </a:t>
            </a:r>
            <a:r>
              <a:rPr lang="en" sz="16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https://www.britannica.com/topic/history-of-Nepal</a:t>
            </a:r>
            <a:r>
              <a:rPr lang="en" sz="1600" dirty="0">
                <a:latin typeface="Times New Roman" panose="02020603050405020304" pitchFamily="18" charset="0"/>
                <a:cs typeface="Times New Roman" panose="02020603050405020304" pitchFamily="18" charset="0"/>
              </a:rPr>
              <a:t>. Accessed Feb 28, 2024</a:t>
            </a:r>
            <a:endParaRPr lang="en-US" sz="1600" dirty="0">
              <a:latin typeface="Times New Roman" panose="02020603050405020304" pitchFamily="18" charset="0"/>
              <a:cs typeface="Times New Roman" panose="02020603050405020304" pitchFamily="18" charset="0"/>
            </a:endParaRPr>
          </a:p>
          <a:p>
            <a:pPr marL="360000" indent="-540000" defTabSz="914400"/>
            <a:r>
              <a:rPr lang="en" sz="1600" dirty="0">
                <a:latin typeface="Times New Roman" panose="02020603050405020304" pitchFamily="18" charset="0"/>
                <a:ea typeface="+mn-lt"/>
                <a:cs typeface="Times New Roman" panose="02020603050405020304" pitchFamily="18" charset="0"/>
              </a:rPr>
              <a:t>12. </a:t>
            </a:r>
            <a:r>
              <a:rPr lang="en" sz="1600" dirty="0" err="1">
                <a:latin typeface="Times New Roman" panose="02020603050405020304" pitchFamily="18" charset="0"/>
                <a:ea typeface="+mn-lt"/>
                <a:cs typeface="Times New Roman" panose="02020603050405020304" pitchFamily="18" charset="0"/>
              </a:rPr>
              <a:t>Pudasaini</a:t>
            </a:r>
            <a:r>
              <a:rPr lang="en" sz="1600" dirty="0">
                <a:latin typeface="Times New Roman" panose="02020603050405020304" pitchFamily="18" charset="0"/>
                <a:ea typeface="+mn-lt"/>
                <a:cs typeface="Times New Roman" panose="02020603050405020304" pitchFamily="18" charset="0"/>
              </a:rPr>
              <a:t> A. Examining the nutritional status and eating habits of Nepali adolescents. admin. 2023 Jul 08 [Internet]. Available from: </a:t>
            </a:r>
            <a:r>
              <a:rPr lang="en" sz="1600" dirty="0">
                <a:latin typeface="Times New Roman" panose="02020603050405020304" pitchFamily="18" charset="0"/>
                <a:ea typeface="+mn-lt"/>
                <a:cs typeface="Times New Roman" panose="02020603050405020304" pitchFamily="18" charset="0"/>
                <a:hlinkClick r:id="rId6">
                  <a:extLst>
                    <a:ext uri="{A12FA001-AC4F-418D-AE19-62706E023703}">
                      <ahyp:hlinkClr xmlns:ahyp="http://schemas.microsoft.com/office/drawing/2018/hyperlinkcolor" val="tx"/>
                    </a:ext>
                  </a:extLst>
                </a:hlinkClick>
              </a:rPr>
              <a:t>https://english.onlinekhabar.com/nutrition-eating-habits-nepali-youth.html</a:t>
            </a:r>
            <a:r>
              <a:rPr lang="en" sz="1600" dirty="0">
                <a:latin typeface="Times New Roman" panose="02020603050405020304" pitchFamily="18" charset="0"/>
                <a:ea typeface="+mn-lt"/>
                <a:cs typeface="Times New Roman" panose="02020603050405020304" pitchFamily="18" charset="0"/>
              </a:rPr>
              <a:t>. Accessed February 28, 2024</a:t>
            </a:r>
            <a:endParaRPr lang="en-US" sz="1600" dirty="0">
              <a:latin typeface="Times New Roman" panose="02020603050405020304" pitchFamily="18" charset="0"/>
              <a:cs typeface="Times New Roman" panose="02020603050405020304" pitchFamily="18" charset="0"/>
            </a:endParaRPr>
          </a:p>
          <a:p>
            <a:pPr marL="360000" indent="-540000" defTabSz="914400"/>
            <a:r>
              <a:rPr lang="en" sz="1600" dirty="0">
                <a:latin typeface="Times New Roman" panose="02020603050405020304" pitchFamily="18" charset="0"/>
                <a:cs typeface="Times New Roman" panose="02020603050405020304" pitchFamily="18" charset="0"/>
              </a:rPr>
              <a:t>13. Singh A, Shrestha A, Bhagat TK, </a:t>
            </a:r>
            <a:r>
              <a:rPr lang="en" sz="1600" dirty="0" err="1">
                <a:latin typeface="Times New Roman" panose="02020603050405020304" pitchFamily="18" charset="0"/>
                <a:cs typeface="Times New Roman" panose="02020603050405020304" pitchFamily="18" charset="0"/>
              </a:rPr>
              <a:t>Baral</a:t>
            </a:r>
            <a:r>
              <a:rPr lang="en" sz="1600" dirty="0">
                <a:latin typeface="Times New Roman" panose="02020603050405020304" pitchFamily="18" charset="0"/>
                <a:cs typeface="Times New Roman" panose="02020603050405020304" pitchFamily="18" charset="0"/>
              </a:rPr>
              <a:t> DD. Assessment of oral health status and treatment needs among people of </a:t>
            </a:r>
            <a:r>
              <a:rPr lang="en" sz="1600" dirty="0" err="1">
                <a:latin typeface="Times New Roman" panose="02020603050405020304" pitchFamily="18" charset="0"/>
                <a:cs typeface="Times New Roman" panose="02020603050405020304" pitchFamily="18" charset="0"/>
              </a:rPr>
              <a:t>Foklyan</a:t>
            </a:r>
            <a:r>
              <a:rPr lang="en" sz="1600" dirty="0">
                <a:latin typeface="Times New Roman" panose="02020603050405020304" pitchFamily="18" charset="0"/>
                <a:cs typeface="Times New Roman" panose="02020603050405020304" pitchFamily="18" charset="0"/>
              </a:rPr>
              <a:t> area, Dharan, Nepal. BMC Oral Health [Internet]. 2020 [cited 2024 Feb 28]; 20(1). Available from:</a:t>
            </a:r>
            <a:r>
              <a:rPr lang="en-CA" sz="1600" dirty="0">
                <a:latin typeface="Times New Roman" panose="02020603050405020304" pitchFamily="18" charset="0"/>
                <a:cs typeface="Times New Roman" panose="02020603050405020304" pitchFamily="18" charset="0"/>
              </a:rPr>
              <a:t> https://</a:t>
            </a:r>
            <a:r>
              <a:rPr lang="en-CA" sz="1600" dirty="0" err="1">
                <a:latin typeface="Times New Roman" panose="02020603050405020304" pitchFamily="18" charset="0"/>
                <a:cs typeface="Times New Roman" panose="02020603050405020304" pitchFamily="18" charset="0"/>
              </a:rPr>
              <a:t>bmcoralhealth.biomedcentral.com</a:t>
            </a:r>
            <a:r>
              <a:rPr lang="en-CA" sz="1600" dirty="0">
                <a:latin typeface="Times New Roman" panose="02020603050405020304" pitchFamily="18" charset="0"/>
                <a:cs typeface="Times New Roman" panose="02020603050405020304" pitchFamily="18" charset="0"/>
              </a:rPr>
              <a:t>/articles/10.1186/s12903-020-01312-2#:~:text=In%20Nepal%2C%20the%20caries%20prevalence,deep%20periodontal%20pocket%20%5B2%5D </a:t>
            </a:r>
            <a:r>
              <a:rPr lang="en" sz="1600" dirty="0">
                <a:latin typeface="Times New Roman" panose="02020603050405020304" pitchFamily="18" charset="0"/>
                <a:cs typeface="Times New Roman" panose="02020603050405020304" pitchFamily="18" charset="0"/>
              </a:rPr>
              <a:t> </a:t>
            </a:r>
          </a:p>
          <a:p>
            <a:pPr marL="360000" indent="-540000" defTabSz="914400"/>
            <a:r>
              <a:rPr lang="en" sz="1600" dirty="0">
                <a:latin typeface="Times New Roman" panose="02020603050405020304" pitchFamily="18" charset="0"/>
                <a:cs typeface="Times New Roman" panose="02020603050405020304" pitchFamily="18" charset="0"/>
              </a:rPr>
              <a:t>14. The Washington Post. A Bethesda native works to improve dental care in Nepal. 2013 Aug 29 [Internet]. Available at:</a:t>
            </a:r>
            <a:r>
              <a:rPr lang="en" sz="16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https://www.washingtonpost.com/lifestyle/magazine/a-bethesda-native-works-to-improve-dental-care-in-nepal/2013/08/29/77a8e964-003e-11e3-96a8-d3b921c0924a_story.html#</a:t>
            </a:r>
            <a:r>
              <a:rPr lang="en" sz="1600" dirty="0">
                <a:latin typeface="Times New Roman" panose="02020603050405020304" pitchFamily="18" charset="0"/>
                <a:cs typeface="Times New Roman" panose="02020603050405020304" pitchFamily="18" charset="0"/>
              </a:rPr>
              <a:t>. Accessed February 28, 2024.</a:t>
            </a:r>
            <a:endParaRPr lang="en-US" sz="1600" dirty="0">
              <a:latin typeface="Times New Roman" panose="02020603050405020304" pitchFamily="18" charset="0"/>
              <a:cs typeface="Times New Roman" panose="02020603050405020304" pitchFamily="18" charset="0"/>
            </a:endParaRPr>
          </a:p>
          <a:p>
            <a:pPr marL="360000" indent="-540000" defTabSz="914400"/>
            <a:r>
              <a:rPr lang="en" sz="1600" dirty="0">
                <a:latin typeface="Times New Roman" panose="02020603050405020304" pitchFamily="18" charset="0"/>
                <a:cs typeface="Times New Roman" panose="02020603050405020304" pitchFamily="18" charset="0"/>
              </a:rPr>
              <a:t>15. Together Women Rise. Nepal: Customs and Cuisine. 2023 [Internet]. Available at: </a:t>
            </a:r>
            <a:r>
              <a:rPr lang="en" sz="16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https://togetherwomenrise.org/customsandcuisine/nepal/#:~:text=The%20Nepali%20staples%20consist%20primarily,supplemented%20by%20some%20meat%20preparation</a:t>
            </a:r>
            <a:r>
              <a:rPr lang="en" sz="1600" dirty="0">
                <a:latin typeface="Times New Roman" panose="02020603050405020304" pitchFamily="18" charset="0"/>
                <a:cs typeface="Times New Roman" panose="02020603050405020304" pitchFamily="18" charset="0"/>
              </a:rPr>
              <a:t>. Accessed February 28, 2024.</a:t>
            </a:r>
            <a:endParaRPr lang="en-US" sz="1600" dirty="0">
              <a:latin typeface="Times New Roman" panose="02020603050405020304" pitchFamily="18" charset="0"/>
              <a:cs typeface="Times New Roman" panose="02020603050405020304" pitchFamily="18" charset="0"/>
            </a:endParaRPr>
          </a:p>
          <a:p>
            <a:pPr defTabSz="914400">
              <a:buFont typeface="Wingdings" panose="05000000000000000000" pitchFamily="2" charset="2"/>
              <a:buChar char="§"/>
            </a:pPr>
            <a:endParaRPr lang="en-US" sz="1950" dirty="0">
              <a:cs typeface="Arial"/>
            </a:endParaRPr>
          </a:p>
        </p:txBody>
      </p:sp>
    </p:spTree>
    <p:extLst>
      <p:ext uri="{BB962C8B-B14F-4D97-AF65-F5344CB8AC3E}">
        <p14:creationId xmlns:p14="http://schemas.microsoft.com/office/powerpoint/2010/main" val="3562046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3" name="Rectangle 1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17" y="0"/>
            <a:ext cx="1036961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4365"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371" y="641225"/>
            <a:ext cx="415528"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a:noFill/>
        </p:spPr>
      </p:pic>
      <p:pic>
        <p:nvPicPr>
          <p:cNvPr id="27" name="Picture 2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77" y="-5487"/>
            <a:ext cx="12186692" cy="6858000"/>
          </a:xfrm>
          <a:prstGeom prst="rect">
            <a:avLst/>
          </a:prstGeom>
        </p:spPr>
      </p:pic>
      <p:sp>
        <p:nvSpPr>
          <p:cNvPr id="29" name="Rectangle 2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65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660" y="0"/>
            <a:ext cx="786749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502" y="764389"/>
            <a:ext cx="966896"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BD725-2C9C-7EB9-89E0-D76B3B87FF70}"/>
              </a:ext>
            </a:extLst>
          </p:cNvPr>
          <p:cNvSpPr>
            <a:spLocks noGrp="1"/>
          </p:cNvSpPr>
          <p:nvPr>
            <p:ph type="title"/>
          </p:nvPr>
        </p:nvSpPr>
        <p:spPr>
          <a:xfrm>
            <a:off x="2115216" y="60620"/>
            <a:ext cx="7956259" cy="1530542"/>
          </a:xfrm>
        </p:spPr>
        <p:txBody>
          <a:bodyPr vert="horz" lIns="91440" tIns="45720" rIns="91440" bIns="45720" rtlCol="0" anchor="t">
            <a:normAutofit/>
          </a:bodyPr>
          <a:lstStyle/>
          <a:p>
            <a:pPr algn="ctr" defTabSz="914400"/>
            <a:r>
              <a:rPr lang="en-US" sz="2000">
                <a:latin typeface="Times New Roman" panose="02020603050405020304" pitchFamily="18" charset="0"/>
                <a:cs typeface="Times New Roman" panose="02020603050405020304" pitchFamily="18" charset="0"/>
              </a:rPr>
              <a:t>Literature cited</a:t>
            </a:r>
          </a:p>
        </p:txBody>
      </p:sp>
      <p:sp>
        <p:nvSpPr>
          <p:cNvPr id="4" name="Text Placeholder 3">
            <a:extLst>
              <a:ext uri="{FF2B5EF4-FFF2-40B4-BE49-F238E27FC236}">
                <a16:creationId xmlns:a16="http://schemas.microsoft.com/office/drawing/2014/main" id="{130F2551-8A96-5D1E-5106-F2F3C2270C94}"/>
              </a:ext>
            </a:extLst>
          </p:cNvPr>
          <p:cNvSpPr>
            <a:spLocks noGrp="1"/>
          </p:cNvSpPr>
          <p:nvPr>
            <p:ph type="body" sz="half" idx="2"/>
          </p:nvPr>
        </p:nvSpPr>
        <p:spPr>
          <a:xfrm>
            <a:off x="1004216" y="503928"/>
            <a:ext cx="11182475" cy="6458822"/>
          </a:xfrm>
        </p:spPr>
        <p:txBody>
          <a:bodyPr vert="horz" lIns="91440" tIns="45720" rIns="91440" bIns="45720" rtlCol="0" anchor="t">
            <a:normAutofit/>
          </a:bodyPr>
          <a:lstStyle/>
          <a:p>
            <a:pPr marL="359410" indent="-539750" defTabSz="914400">
              <a:lnSpc>
                <a:spcPct val="100000"/>
              </a:lnSpc>
              <a:spcBef>
                <a:spcPts val="0"/>
              </a:spcBef>
              <a:spcAft>
                <a:spcPts val="0"/>
              </a:spcAft>
            </a:pPr>
            <a:r>
              <a:rPr lang="en" sz="1800">
                <a:latin typeface="Times New Roman"/>
                <a:cs typeface="Times New Roman"/>
              </a:rPr>
              <a:t>16. Top</a:t>
            </a:r>
            <a:r>
              <a:rPr lang="en" sz="1800">
                <a:latin typeface="Times New Roman"/>
                <a:ea typeface="+mn-lt"/>
                <a:cs typeface="Times New Roman"/>
              </a:rPr>
              <a:t> Asia Tour</a:t>
            </a:r>
            <a:r>
              <a:rPr lang="en" sz="1800">
                <a:latin typeface="Times New Roman"/>
                <a:cs typeface="Times New Roman"/>
              </a:rPr>
              <a:t>. Food culture</a:t>
            </a:r>
            <a:r>
              <a:rPr lang="en" sz="1800">
                <a:latin typeface="Times New Roman"/>
                <a:ea typeface="+mn-lt"/>
                <a:cs typeface="Times New Roman"/>
              </a:rPr>
              <a:t> </a:t>
            </a:r>
            <a:r>
              <a:rPr lang="en" sz="1800">
                <a:latin typeface="Times New Roman"/>
                <a:cs typeface="Times New Roman"/>
              </a:rPr>
              <a:t>in Nepal. 2016 [Internet] Available at:</a:t>
            </a:r>
            <a:r>
              <a:rPr lang="en" sz="1800">
                <a:latin typeface="Times New Roman"/>
                <a:cs typeface="Times New Roman"/>
                <a:hlinkClick r:id="rId4">
                  <a:extLst>
                    <a:ext uri="{A12FA001-AC4F-418D-AE19-62706E023703}">
                      <ahyp:hlinkClr xmlns:ahyp="http://schemas.microsoft.com/office/drawing/2018/hyperlinkcolor" val="tx"/>
                    </a:ext>
                  </a:extLst>
                </a:hlinkClick>
              </a:rPr>
              <a:t> https://www.topasiatour.com/nepal/food-culture-in-nepal.html</a:t>
            </a:r>
            <a:r>
              <a:rPr lang="en" sz="1800">
                <a:latin typeface="Times New Roman"/>
                <a:cs typeface="Times New Roman"/>
              </a:rPr>
              <a:t>. Accessed February 28, 2024.</a:t>
            </a:r>
            <a:endParaRPr lang="en-US" sz="1800">
              <a:latin typeface="Times New Roman"/>
              <a:cs typeface="Times New Roman"/>
            </a:endParaRPr>
          </a:p>
          <a:p>
            <a:pPr marL="359410" indent="-539750" defTabSz="914400">
              <a:lnSpc>
                <a:spcPct val="100000"/>
              </a:lnSpc>
              <a:spcBef>
                <a:spcPts val="0"/>
              </a:spcBef>
              <a:spcAft>
                <a:spcPts val="0"/>
              </a:spcAft>
            </a:pPr>
            <a:endParaRPr lang="en-US" sz="1800">
              <a:latin typeface="Times New Roman" panose="02020603050405020304" pitchFamily="18" charset="0"/>
              <a:cs typeface="Times New Roman" panose="02020603050405020304" pitchFamily="18" charset="0"/>
            </a:endParaRPr>
          </a:p>
          <a:p>
            <a:pPr marL="359410" indent="-539750" defTabSz="914400">
              <a:lnSpc>
                <a:spcPct val="100000"/>
              </a:lnSpc>
              <a:spcBef>
                <a:spcPts val="0"/>
              </a:spcBef>
              <a:spcAft>
                <a:spcPts val="0"/>
              </a:spcAft>
            </a:pPr>
            <a:r>
              <a:rPr lang="en-US" sz="1800">
                <a:latin typeface="Times New Roman"/>
                <a:cs typeface="Times New Roman"/>
              </a:rPr>
              <a:t>17. Unique traditions in Nepal. HoneyGuide. Feb 9, 2016 [Internet]. Available from:</a:t>
            </a:r>
            <a:r>
              <a:rPr lang="en-US" sz="1800">
                <a:latin typeface="Times New Roman"/>
                <a:cs typeface="Times New Roman"/>
                <a:hlinkClick r:id="rId5">
                  <a:extLst>
                    <a:ext uri="{A12FA001-AC4F-418D-AE19-62706E023703}">
                      <ahyp:hlinkClr xmlns:ahyp="http://schemas.microsoft.com/office/drawing/2018/hyperlinkcolor" val="tx"/>
                    </a:ext>
                  </a:extLst>
                </a:hlinkClick>
              </a:rPr>
              <a:t>https://honeyguideapps.com/blog/unique-traditions-in-nepal</a:t>
            </a:r>
            <a:r>
              <a:rPr lang="en-US" sz="1800">
                <a:latin typeface="Times New Roman"/>
                <a:cs typeface="Times New Roman"/>
              </a:rPr>
              <a:t>. Accessed February 28, 2024</a:t>
            </a:r>
          </a:p>
          <a:p>
            <a:pPr marL="359410" indent="-539750" defTabSz="914400">
              <a:lnSpc>
                <a:spcPct val="100000"/>
              </a:lnSpc>
              <a:spcBef>
                <a:spcPts val="0"/>
              </a:spcBef>
              <a:spcAft>
                <a:spcPts val="0"/>
              </a:spcAft>
            </a:pPr>
            <a:endParaRPr lang="en-US" sz="1800">
              <a:latin typeface="Times New Roman"/>
              <a:ea typeface="+mn-lt"/>
              <a:cs typeface="Times New Roman"/>
            </a:endParaRPr>
          </a:p>
          <a:p>
            <a:pPr marL="359410" indent="-539750" defTabSz="914400">
              <a:lnSpc>
                <a:spcPct val="100000"/>
              </a:lnSpc>
              <a:spcBef>
                <a:spcPts val="0"/>
              </a:spcBef>
              <a:spcAft>
                <a:spcPts val="0"/>
              </a:spcAft>
            </a:pPr>
            <a:r>
              <a:rPr lang="en" sz="1800">
                <a:latin typeface="Times New Roman"/>
                <a:ea typeface="+mn-lt"/>
                <a:cs typeface="Times New Roman"/>
              </a:rPr>
              <a:t>18. VisitNepal.com-Travel Information Network. Nepal tourism information</a:t>
            </a:r>
            <a:r>
              <a:rPr lang="en" sz="1800">
                <a:latin typeface="Times New Roman"/>
                <a:cs typeface="Times New Roman"/>
              </a:rPr>
              <a:t> center </a:t>
            </a:r>
            <a:r>
              <a:rPr lang="en" sz="1800">
                <a:latin typeface="Times New Roman"/>
                <a:ea typeface="+mn-lt"/>
                <a:cs typeface="Times New Roman"/>
              </a:rPr>
              <a:t>and phone number of Birgunj, Pokhara, Bhairahawa</a:t>
            </a:r>
            <a:r>
              <a:rPr lang="en" sz="1800">
                <a:latin typeface="Times New Roman"/>
                <a:cs typeface="Times New Roman"/>
              </a:rPr>
              <a:t>, Janakpur, Kakarbhitta - Visitnepal</a:t>
            </a:r>
            <a:r>
              <a:rPr lang="en" sz="1800">
                <a:latin typeface="Times New Roman"/>
                <a:ea typeface="+mn-lt"/>
                <a:cs typeface="Times New Roman"/>
              </a:rPr>
              <a:t>.</a:t>
            </a:r>
            <a:r>
              <a:rPr lang="en" sz="1800">
                <a:latin typeface="Times New Roman"/>
                <a:cs typeface="Times New Roman"/>
              </a:rPr>
              <a:t>com 2012</a:t>
            </a:r>
            <a:r>
              <a:rPr lang="en" sz="1800">
                <a:latin typeface="Times New Roman"/>
                <a:ea typeface="+mn-lt"/>
                <a:cs typeface="Times New Roman"/>
              </a:rPr>
              <a:t> [Internet]. Available from:</a:t>
            </a:r>
            <a:r>
              <a:rPr lang="en" sz="1800">
                <a:latin typeface="Times New Roman"/>
                <a:cs typeface="Times New Roman"/>
              </a:rPr>
              <a:t> </a:t>
            </a:r>
            <a:r>
              <a:rPr lang="en" sz="1800">
                <a:latin typeface="Times New Roman"/>
                <a:ea typeface="+mn-lt"/>
                <a:cs typeface="Times New Roman"/>
                <a:hlinkClick r:id="rId6">
                  <a:extLst>
                    <a:ext uri="{A12FA001-AC4F-418D-AE19-62706E023703}">
                      <ahyp:hlinkClr xmlns:ahyp="http://schemas.microsoft.com/office/drawing/2018/hyperlinkcolor" val="tx"/>
                    </a:ext>
                  </a:extLst>
                </a:hlinkClick>
              </a:rPr>
              <a:t>https://</a:t>
            </a:r>
            <a:r>
              <a:rPr lang="en" sz="1800">
                <a:latin typeface="Times New Roman"/>
                <a:cs typeface="Times New Roman"/>
                <a:hlinkClick r:id="rId6">
                  <a:extLst>
                    <a:ext uri="{A12FA001-AC4F-418D-AE19-62706E023703}">
                      <ahyp:hlinkClr xmlns:ahyp="http://schemas.microsoft.com/office/drawing/2018/hyperlinkcolor" val="tx"/>
                    </a:ext>
                  </a:extLst>
                </a:hlinkClick>
              </a:rPr>
              <a:t>www</a:t>
            </a:r>
            <a:r>
              <a:rPr lang="en" sz="1800">
                <a:latin typeface="Times New Roman"/>
                <a:ea typeface="+mn-lt"/>
                <a:cs typeface="Times New Roman"/>
                <a:hlinkClick r:id="rId6">
                  <a:extLst>
                    <a:ext uri="{A12FA001-AC4F-418D-AE19-62706E023703}">
                      <ahyp:hlinkClr xmlns:ahyp="http://schemas.microsoft.com/office/drawing/2018/hyperlinkcolor" val="tx"/>
                    </a:ext>
                  </a:extLst>
                </a:hlinkClick>
              </a:rPr>
              <a:t>.</a:t>
            </a:r>
            <a:r>
              <a:rPr lang="en" sz="1800">
                <a:latin typeface="Times New Roman"/>
                <a:cs typeface="Times New Roman"/>
                <a:hlinkClick r:id="rId6">
                  <a:extLst>
                    <a:ext uri="{A12FA001-AC4F-418D-AE19-62706E023703}">
                      <ahyp:hlinkClr xmlns:ahyp="http://schemas.microsoft.com/office/drawing/2018/hyperlinkcolor" val="tx"/>
                    </a:ext>
                  </a:extLst>
                </a:hlinkClick>
              </a:rPr>
              <a:t>visitnepal</a:t>
            </a:r>
            <a:r>
              <a:rPr lang="en" sz="1800">
                <a:latin typeface="Times New Roman"/>
                <a:ea typeface="+mn-lt"/>
                <a:cs typeface="Times New Roman"/>
                <a:hlinkClick r:id="rId6">
                  <a:extLst>
                    <a:ext uri="{A12FA001-AC4F-418D-AE19-62706E023703}">
                      <ahyp:hlinkClr xmlns:ahyp="http://schemas.microsoft.com/office/drawing/2018/hyperlinkcolor" val="tx"/>
                    </a:ext>
                  </a:extLst>
                </a:hlinkClick>
              </a:rPr>
              <a:t>.com/</a:t>
            </a:r>
            <a:r>
              <a:rPr lang="en" sz="1800">
                <a:latin typeface="Times New Roman"/>
                <a:cs typeface="Times New Roman"/>
                <a:hlinkClick r:id="rId6">
                  <a:extLst>
                    <a:ext uri="{A12FA001-AC4F-418D-AE19-62706E023703}">
                      <ahyp:hlinkClr xmlns:ahyp="http://schemas.microsoft.com/office/drawing/2018/hyperlinkcolor" val="tx"/>
                    </a:ext>
                  </a:extLst>
                </a:hlinkClick>
              </a:rPr>
              <a:t>nepal_information/general</a:t>
            </a:r>
            <a:r>
              <a:rPr lang="en" sz="1800">
                <a:latin typeface="Times New Roman"/>
                <a:ea typeface="+mn-lt"/>
                <a:cs typeface="Times New Roman"/>
                <a:hlinkClick r:id="rId6">
                  <a:extLst>
                    <a:ext uri="{A12FA001-AC4F-418D-AE19-62706E023703}">
                      <ahyp:hlinkClr xmlns:ahyp="http://schemas.microsoft.com/office/drawing/2018/hyperlinkcolor" val="tx"/>
                    </a:ext>
                  </a:extLst>
                </a:hlinkClick>
              </a:rPr>
              <a:t>.php</a:t>
            </a:r>
            <a:r>
              <a:rPr lang="en" sz="1800">
                <a:latin typeface="Times New Roman"/>
                <a:ea typeface="+mn-lt"/>
                <a:cs typeface="Times New Roman"/>
              </a:rPr>
              <a:t>. Accessed February 28, 2024</a:t>
            </a:r>
            <a:endParaRPr lang="en-US" sz="1800">
              <a:latin typeface="Times New Roman"/>
              <a:cs typeface="Times New Roman"/>
            </a:endParaRPr>
          </a:p>
          <a:p>
            <a:pPr marL="359410" indent="-539750" defTabSz="914400">
              <a:lnSpc>
                <a:spcPct val="100000"/>
              </a:lnSpc>
              <a:spcBef>
                <a:spcPts val="0"/>
              </a:spcBef>
              <a:spcAft>
                <a:spcPts val="0"/>
              </a:spcAft>
            </a:pPr>
            <a:endParaRPr lang="en-US" sz="1800">
              <a:latin typeface="Times New Roman"/>
              <a:cs typeface="Times New Roman"/>
            </a:endParaRPr>
          </a:p>
          <a:p>
            <a:pPr marL="359410" indent="-539750" defTabSz="914400">
              <a:lnSpc>
                <a:spcPct val="100000"/>
              </a:lnSpc>
              <a:spcBef>
                <a:spcPts val="0"/>
              </a:spcBef>
              <a:spcAft>
                <a:spcPts val="0"/>
              </a:spcAft>
            </a:pPr>
            <a:r>
              <a:rPr lang="en-US" sz="1800">
                <a:latin typeface="Times New Roman"/>
                <a:cs typeface="Times New Roman"/>
              </a:rPr>
              <a:t>19. World Health Organization. Oral health Nepal 2022 country profile. 2022 Nov 18[Internet]. Available from: </a:t>
            </a:r>
            <a:r>
              <a:rPr lang="en-US" sz="1800">
                <a:latin typeface="Times New Roman"/>
                <a:cs typeface="Times New Roman"/>
                <a:hlinkClick r:id="rId7">
                  <a:extLst>
                    <a:ext uri="{A12FA001-AC4F-418D-AE19-62706E023703}">
                      <ahyp:hlinkClr xmlns:ahyp="http://schemas.microsoft.com/office/drawing/2018/hyperlinkcolor" val="tx"/>
                    </a:ext>
                  </a:extLst>
                </a:hlinkClick>
              </a:rPr>
              <a:t>https://www.who.int/publications/m/item/oral-health-npl-2022-country-profile</a:t>
            </a:r>
            <a:r>
              <a:rPr lang="en-US" sz="1800">
                <a:latin typeface="Times New Roman"/>
                <a:cs typeface="Times New Roman"/>
              </a:rPr>
              <a:t>. Accessed February 28, 2024.</a:t>
            </a:r>
          </a:p>
          <a:p>
            <a:pPr marL="359410" indent="-539750" defTabSz="914400">
              <a:lnSpc>
                <a:spcPct val="100000"/>
              </a:lnSpc>
              <a:spcBef>
                <a:spcPts val="0"/>
              </a:spcBef>
              <a:spcAft>
                <a:spcPts val="0"/>
              </a:spcAft>
            </a:pPr>
            <a:endParaRPr lang="en-US" sz="1800">
              <a:latin typeface="Times New Roman"/>
              <a:cs typeface="Times New Roman"/>
            </a:endParaRPr>
          </a:p>
          <a:p>
            <a:pPr marL="359410" indent="-539750" defTabSz="914400">
              <a:lnSpc>
                <a:spcPct val="100000"/>
              </a:lnSpc>
              <a:spcBef>
                <a:spcPts val="0"/>
              </a:spcBef>
              <a:spcAft>
                <a:spcPts val="0"/>
              </a:spcAft>
            </a:pPr>
            <a:r>
              <a:rPr lang="en-US" sz="1800">
                <a:latin typeface="Times New Roman"/>
                <a:cs typeface="Times New Roman"/>
              </a:rPr>
              <a:t>20. 11 interesting facts about Nepal which will amuse you. 2015 Sept [internet]. Available from: </a:t>
            </a:r>
            <a:r>
              <a:rPr lang="en-CA" sz="1800">
                <a:latin typeface="Times New Roman"/>
                <a:cs typeface="Times New Roman"/>
                <a:hlinkClick r:id="rId8">
                  <a:extLst>
                    <a:ext uri="{A12FA001-AC4F-418D-AE19-62706E023703}">
                      <ahyp:hlinkClr xmlns:ahyp="http://schemas.microsoft.com/office/drawing/2018/hyperlinkcolor" val="tx"/>
                    </a:ext>
                  </a:extLst>
                </a:hlinkClick>
              </a:rPr>
              <a:t>https://www.himalayanglacier.com/interesting-facts-about-nepal/</a:t>
            </a:r>
            <a:r>
              <a:rPr lang="en-CA" sz="1800">
                <a:latin typeface="Times New Roman"/>
                <a:cs typeface="Times New Roman"/>
              </a:rPr>
              <a:t>  Accessed Feb 26, 2024.</a:t>
            </a:r>
          </a:p>
          <a:p>
            <a:pPr marL="359410" indent="-539750" defTabSz="914400">
              <a:lnSpc>
                <a:spcPct val="100000"/>
              </a:lnSpc>
              <a:spcBef>
                <a:spcPts val="0"/>
              </a:spcBef>
              <a:spcAft>
                <a:spcPts val="0"/>
              </a:spcAft>
            </a:pPr>
            <a:endParaRPr lang="en-CA" sz="1800">
              <a:latin typeface="Times New Roman"/>
              <a:cs typeface="Times New Roman"/>
            </a:endParaRPr>
          </a:p>
          <a:p>
            <a:pPr marL="359410" indent="-457200" defTabSz="914400">
              <a:lnSpc>
                <a:spcPct val="100000"/>
              </a:lnSpc>
              <a:spcBef>
                <a:spcPts val="0"/>
              </a:spcBef>
              <a:spcAft>
                <a:spcPts val="0"/>
              </a:spcAft>
            </a:pPr>
            <a:r>
              <a:rPr lang="en-CA" sz="1800">
                <a:latin typeface="Times New Roman"/>
                <a:cs typeface="Times New Roman"/>
              </a:rPr>
              <a:t>21.</a:t>
            </a:r>
            <a:r>
              <a:rPr lang="en-CA" sz="1800">
                <a:solidFill>
                  <a:srgbClr val="000000"/>
                </a:solidFill>
                <a:ea typeface="+mn-lt"/>
                <a:cs typeface="+mn-lt"/>
              </a:rPr>
              <a:t> </a:t>
            </a:r>
            <a:r>
              <a:rPr lang="en-CA" sz="1800">
                <a:latin typeface="Times New Roman"/>
                <a:cs typeface="Times New Roman"/>
              </a:rPr>
              <a:t>Bowen and Pieren. Darby and Walsh dental hygiene theory and practice. 5</a:t>
            </a:r>
            <a:r>
              <a:rPr lang="en-CA" sz="1200" baseline="30000">
                <a:latin typeface="Times New Roman"/>
                <a:cs typeface="Times New Roman"/>
              </a:rPr>
              <a:t>th</a:t>
            </a:r>
            <a:r>
              <a:rPr lang="en-CA" sz="1800">
                <a:latin typeface="Times New Roman"/>
                <a:cs typeface="Times New Roman"/>
              </a:rPr>
              <a:t> ed. 3251 Riverpost lane, Maryland Heights. Elsevier. 2020. pg 164-401</a:t>
            </a:r>
          </a:p>
          <a:p>
            <a:pPr marL="359410" indent="-539750" defTabSz="914400"/>
            <a:endParaRPr lang="en" sz="1600">
              <a:latin typeface="Times New Roman" panose="02020603050405020304" pitchFamily="18" charset="0"/>
              <a:cs typeface="Times New Roman" panose="02020603050405020304" pitchFamily="18" charset="0"/>
            </a:endParaRPr>
          </a:p>
          <a:p>
            <a:pPr defTabSz="914400">
              <a:buFont typeface="Wingdings" panose="05000000000000000000" pitchFamily="2" charset="2"/>
              <a:buChar char="§"/>
            </a:pPr>
            <a:endParaRPr lang="en-US" sz="1950">
              <a:cs typeface="Arial"/>
            </a:endParaRPr>
          </a:p>
        </p:txBody>
      </p:sp>
    </p:spTree>
    <p:extLst>
      <p:ext uri="{BB962C8B-B14F-4D97-AF65-F5344CB8AC3E}">
        <p14:creationId xmlns:p14="http://schemas.microsoft.com/office/powerpoint/2010/main" val="1462984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793228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9552" y="0"/>
            <a:ext cx="27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711" y="3262852"/>
            <a:ext cx="415528"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28" name="Picture 27">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30" name="Rectangle 29">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CD40CDD-5E5F-1188-C062-81342D0BF108}"/>
              </a:ext>
            </a:extLst>
          </p:cNvPr>
          <p:cNvSpPr txBox="1"/>
          <p:nvPr/>
        </p:nvSpPr>
        <p:spPr>
          <a:xfrm>
            <a:off x="-98276" y="141460"/>
            <a:ext cx="4124327" cy="88352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defTabSz="914400">
              <a:lnSpc>
                <a:spcPct val="90000"/>
              </a:lnSpc>
              <a:spcBef>
                <a:spcPct val="0"/>
              </a:spcBef>
              <a:spcAft>
                <a:spcPts val="600"/>
              </a:spcAft>
            </a:pPr>
            <a:r>
              <a:rPr lang="en-US" sz="3600" dirty="0">
                <a:latin typeface="Times New Roman"/>
                <a:ea typeface="+mj-ea"/>
                <a:cs typeface="Times New Roman"/>
              </a:rPr>
              <a:t>Introduction:</a:t>
            </a:r>
            <a:r>
              <a:rPr lang="en-US" sz="3600" dirty="0">
                <a:latin typeface="+mj-lt"/>
                <a:ea typeface="+mj-ea"/>
                <a:cs typeface="+mj-cs"/>
              </a:rPr>
              <a:t> </a:t>
            </a:r>
            <a:r>
              <a:rPr lang="en-US" sz="3600" baseline="-25000" dirty="0">
                <a:latin typeface="+mj-lt"/>
                <a:ea typeface="+mj-ea"/>
                <a:cs typeface="+mj-cs"/>
              </a:rPr>
              <a:t>18</a:t>
            </a:r>
          </a:p>
        </p:txBody>
      </p:sp>
      <p:sp>
        <p:nvSpPr>
          <p:cNvPr id="34" name="Rectangle 33">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in a city&#10;&#10;Description automatically generated">
            <a:extLst>
              <a:ext uri="{FF2B5EF4-FFF2-40B4-BE49-F238E27FC236}">
                <a16:creationId xmlns:a16="http://schemas.microsoft.com/office/drawing/2014/main" id="{8AD4267E-8C2B-4820-4183-F6AF7828DEC2}"/>
              </a:ext>
            </a:extLst>
          </p:cNvPr>
          <p:cNvPicPr>
            <a:picLocks noChangeAspect="1"/>
          </p:cNvPicPr>
          <p:nvPr/>
        </p:nvPicPr>
        <p:blipFill rotWithShape="1">
          <a:blip r:embed="rId5"/>
          <a:srcRect r="6025" b="-1"/>
          <a:stretch/>
        </p:blipFill>
        <p:spPr>
          <a:xfrm>
            <a:off x="1011893" y="830919"/>
            <a:ext cx="10390076" cy="4046756"/>
          </a:xfrm>
          <a:prstGeom prst="rect">
            <a:avLst/>
          </a:prstGeom>
          <a:ln>
            <a:solidFill>
              <a:schemeClr val="accent6"/>
            </a:solidFill>
          </a:ln>
        </p:spPr>
      </p:pic>
      <p:sp>
        <p:nvSpPr>
          <p:cNvPr id="2" name="TextBox 1">
            <a:extLst>
              <a:ext uri="{FF2B5EF4-FFF2-40B4-BE49-F238E27FC236}">
                <a16:creationId xmlns:a16="http://schemas.microsoft.com/office/drawing/2014/main" id="{A98B6EF8-2DA5-55FC-2D28-47F4E840EE2A}"/>
              </a:ext>
            </a:extLst>
          </p:cNvPr>
          <p:cNvSpPr txBox="1"/>
          <p:nvPr/>
        </p:nvSpPr>
        <p:spPr>
          <a:xfrm>
            <a:off x="942567" y="4870649"/>
            <a:ext cx="10624454" cy="1777410"/>
          </a:xfrm>
          <a:prstGeom prst="rect">
            <a:avLst/>
          </a:prstGeom>
          <a:noFill/>
        </p:spPr>
        <p:txBody>
          <a:bodyPr wrap="square" lIns="91440" tIns="45720" rIns="91440" bIns="45720" rtlCol="0" anchor="t">
            <a:spAutoFit/>
          </a:bodyPr>
          <a:lstStyle/>
          <a:p>
            <a:r>
              <a:rPr lang="en-US">
                <a:latin typeface="Times New Roman"/>
                <a:cs typeface="Times New Roman"/>
              </a:rPr>
              <a:t>We chose Nepal as the topic of discussion to widen our cultural education. Nepal consists of a large group of Buddhism, and Hinduism. It's also more famously known to be home to one of the most sought-after mountain to climb for daring mountaineers, being Mt. Everest. We will be discussing a variety of topics including major life events, gender roles, </a:t>
            </a:r>
            <a:r>
              <a:rPr lang="en-US" sz="1850">
                <a:latin typeface="Times New Roman"/>
                <a:cs typeface="Times New Roman"/>
              </a:rPr>
              <a:t>religious</a:t>
            </a:r>
            <a:r>
              <a:rPr lang="en-US">
                <a:latin typeface="Times New Roman"/>
                <a:cs typeface="Times New Roman"/>
              </a:rPr>
              <a:t> beliefs, dietary habits, general and oral health values, beliefs and practices, along with communication techniques, a non-profit </a:t>
            </a:r>
            <a:r>
              <a:rPr lang="en-US" sz="1900">
                <a:latin typeface="Times New Roman"/>
                <a:cs typeface="Times New Roman"/>
              </a:rPr>
              <a:t>dental</a:t>
            </a:r>
            <a:r>
              <a:rPr lang="en-US">
                <a:latin typeface="Times New Roman"/>
                <a:cs typeface="Times New Roman"/>
              </a:rPr>
              <a:t> health organization. Lastly, will review a case study of a recently immigrated person from </a:t>
            </a:r>
            <a:r>
              <a:rPr lang="en-US" sz="1900">
                <a:latin typeface="Times New Roman"/>
                <a:cs typeface="Times New Roman"/>
              </a:rPr>
              <a:t>Nepal</a:t>
            </a:r>
            <a:r>
              <a:rPr lang="en-US">
                <a:latin typeface="Times New Roman"/>
                <a:cs typeface="Times New Roman"/>
              </a:rPr>
              <a:t> and the process of a dental hygiene appointment at CADH.</a:t>
            </a:r>
          </a:p>
        </p:txBody>
      </p:sp>
      <p:sp>
        <p:nvSpPr>
          <p:cNvPr id="3" name="TextBox 2"/>
          <p:cNvSpPr txBox="1"/>
          <p:nvPr/>
        </p:nvSpPr>
        <p:spPr>
          <a:xfrm>
            <a:off x="942567" y="4663426"/>
            <a:ext cx="11973383" cy="230832"/>
          </a:xfrm>
          <a:prstGeom prst="rect">
            <a:avLst/>
          </a:prstGeom>
          <a:noFill/>
        </p:spPr>
        <p:txBody>
          <a:bodyPr wrap="square" rtlCol="0">
            <a:spAutoFit/>
          </a:bodyPr>
          <a:lstStyle/>
          <a:p>
            <a:r>
              <a:rPr lang="en-CA" sz="900" u="sng">
                <a:solidFill>
                  <a:srgbClr val="FFFFFF"/>
                </a:solidFill>
                <a:hlinkClick r:id="rId6">
                  <a:extLst>
                    <a:ext uri="{A12FA001-AC4F-418D-AE19-62706E023703}">
                      <ahyp:hlinkClr xmlns:ahyp="http://schemas.microsoft.com/office/drawing/2018/hyperlinkcolor" val="tx"/>
                    </a:ext>
                  </a:extLst>
                </a:hlinkClick>
              </a:rPr>
              <a:t>https://www.istockphoto.com/photo/kathmandu-golden-sunset-light-illuminating-ancient-square-temples-bhaktapur-nepal-gm628303894-111497775?phrase=nepal&amp;searchscope=image%2Cfilm</a:t>
            </a:r>
            <a:r>
              <a:rPr lang="en-CA" sz="900">
                <a:solidFill>
                  <a:srgbClr val="FFFFFF"/>
                </a:solidFill>
              </a:rPr>
              <a:t> </a:t>
            </a:r>
            <a:endParaRPr lang="en-US" sz="900">
              <a:solidFill>
                <a:srgbClr val="FFFFFF"/>
              </a:solidFill>
            </a:endParaRPr>
          </a:p>
        </p:txBody>
      </p:sp>
    </p:spTree>
    <p:extLst>
      <p:ext uri="{BB962C8B-B14F-4D97-AF65-F5344CB8AC3E}">
        <p14:creationId xmlns:p14="http://schemas.microsoft.com/office/powerpoint/2010/main" val="324433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16432-CBB0-D60B-5B7C-7919CC5314B2}"/>
              </a:ext>
            </a:extLst>
          </p:cNvPr>
          <p:cNvSpPr txBox="1"/>
          <p:nvPr/>
        </p:nvSpPr>
        <p:spPr>
          <a:xfrm>
            <a:off x="1301175" y="260648"/>
            <a:ext cx="914501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Interesting facts about Nepal: </a:t>
            </a:r>
          </a:p>
        </p:txBody>
      </p:sp>
      <p:sp>
        <p:nvSpPr>
          <p:cNvPr id="3" name="TextBox 2">
            <a:extLst>
              <a:ext uri="{FF2B5EF4-FFF2-40B4-BE49-F238E27FC236}">
                <a16:creationId xmlns:a16="http://schemas.microsoft.com/office/drawing/2014/main" id="{BBA5B66C-62B4-BB11-74A2-093BA96B8FA0}"/>
              </a:ext>
            </a:extLst>
          </p:cNvPr>
          <p:cNvSpPr txBox="1"/>
          <p:nvPr/>
        </p:nvSpPr>
        <p:spPr>
          <a:xfrm>
            <a:off x="1213575" y="812197"/>
            <a:ext cx="8496944" cy="6232475"/>
          </a:xfrm>
          <a:prstGeom prst="rect">
            <a:avLst/>
          </a:prstGeom>
          <a:noFill/>
        </p:spPr>
        <p:txBody>
          <a:bodyPr wrap="square" lIns="91440" tIns="45720" rIns="91440" bIns="45720" rtlCol="0" anchor="t">
            <a:spAutoFit/>
          </a:bodyPr>
          <a:lstStyle/>
          <a:p>
            <a:pPr marL="285750" indent="-285750">
              <a:lnSpc>
                <a:spcPct val="150000"/>
              </a:lnSpc>
              <a:buFont typeface="Wingdings" pitchFamily="2" charset="2"/>
              <a:buChar char="§"/>
            </a:pPr>
            <a:r>
              <a:rPr lang="en-US" sz="2200" dirty="0">
                <a:latin typeface="Times New Roman"/>
                <a:cs typeface="Times New Roman"/>
              </a:rPr>
              <a:t>Poorest country in Asia. </a:t>
            </a:r>
            <a:r>
              <a:rPr lang="en-US" sz="2200" baseline="-25000" dirty="0">
                <a:latin typeface="Times New Roman"/>
                <a:cs typeface="Times New Roman"/>
              </a:rPr>
              <a:t>18</a:t>
            </a:r>
            <a:r>
              <a:rPr lang="en-US" sz="2200" dirty="0">
                <a:latin typeface="Times New Roman"/>
                <a:cs typeface="Times New Roman"/>
              </a:rPr>
              <a:t>.</a:t>
            </a:r>
          </a:p>
          <a:p>
            <a:pPr marL="285750" indent="-285750">
              <a:lnSpc>
                <a:spcPct val="150000"/>
              </a:lnSpc>
              <a:buFont typeface="Wingdings" pitchFamily="2" charset="2"/>
              <a:buChar char="§"/>
            </a:pPr>
            <a:r>
              <a:rPr lang="en-US" sz="2200" dirty="0">
                <a:latin typeface="Times New Roman"/>
                <a:cs typeface="Times New Roman"/>
              </a:rPr>
              <a:t>Only Hindu kingdom in the world. </a:t>
            </a:r>
            <a:r>
              <a:rPr lang="en-US" sz="2200" baseline="-25000" dirty="0">
                <a:latin typeface="Times New Roman"/>
                <a:cs typeface="Times New Roman"/>
              </a:rPr>
              <a:t>18</a:t>
            </a:r>
            <a:endParaRPr lang="en-US" sz="2200" dirty="0">
              <a:latin typeface="Times New Roman"/>
              <a:cs typeface="Times New Roman"/>
            </a:endParaRPr>
          </a:p>
          <a:p>
            <a:pPr marL="285750" indent="-285750">
              <a:lnSpc>
                <a:spcPct val="150000"/>
              </a:lnSpc>
              <a:buFont typeface="Wingdings" pitchFamily="2" charset="2"/>
              <a:buChar char="§"/>
            </a:pPr>
            <a:r>
              <a:rPr lang="en-US" sz="2200" dirty="0">
                <a:latin typeface="Times New Roman"/>
                <a:cs typeface="Times New Roman"/>
              </a:rPr>
              <a:t>40 different races and tribes. </a:t>
            </a:r>
            <a:r>
              <a:rPr lang="en-US" sz="2200" baseline="-25000" dirty="0">
                <a:latin typeface="Times New Roman"/>
                <a:cs typeface="Times New Roman"/>
              </a:rPr>
              <a:t>18</a:t>
            </a:r>
            <a:endParaRPr lang="en-US" sz="2200" dirty="0">
              <a:latin typeface="Times New Roman"/>
              <a:cs typeface="Times New Roman"/>
            </a:endParaRPr>
          </a:p>
          <a:p>
            <a:pPr marL="285750" indent="-285750">
              <a:lnSpc>
                <a:spcPct val="150000"/>
              </a:lnSpc>
              <a:buFont typeface="Wingdings" pitchFamily="2" charset="2"/>
              <a:buChar char="§"/>
            </a:pPr>
            <a:r>
              <a:rPr lang="en-US" sz="2200" dirty="0">
                <a:latin typeface="Times New Roman"/>
                <a:cs typeface="Times New Roman"/>
              </a:rPr>
              <a:t>Gold rush herb, which is a </a:t>
            </a:r>
            <a:r>
              <a:rPr lang="en-CA" sz="2200" dirty="0">
                <a:effectLst/>
                <a:latin typeface="Times New Roman"/>
                <a:ea typeface="Times New Roman" panose="02020603050405020304" pitchFamily="18" charset="0"/>
                <a:cs typeface="Times New Roman"/>
              </a:rPr>
              <a:t>rare herb that grows in the meadows in the Himalayan region. Used as a medical remedy for headache, toothache, sexual incompetency or any other disease.</a:t>
            </a:r>
            <a:r>
              <a:rPr lang="en-CA" sz="2200" dirty="0">
                <a:latin typeface="Times New Roman"/>
                <a:ea typeface="Times New Roman" panose="02020603050405020304" pitchFamily="18" charset="0"/>
                <a:cs typeface="Times New Roman"/>
              </a:rPr>
              <a:t> </a:t>
            </a:r>
            <a:r>
              <a:rPr lang="en-CA" sz="2200" baseline="-25000" dirty="0">
                <a:latin typeface="Times New Roman"/>
                <a:ea typeface="Times New Roman" panose="02020603050405020304" pitchFamily="18" charset="0"/>
                <a:cs typeface="Times New Roman"/>
              </a:rPr>
              <a:t>18</a:t>
            </a:r>
            <a:endParaRPr lang="en-CA" sz="2200" dirty="0">
              <a:effectLst/>
              <a:latin typeface="Times New Roman"/>
              <a:ea typeface="Times New Roman" panose="02020603050405020304" pitchFamily="18" charset="0"/>
              <a:cs typeface="Times New Roman"/>
            </a:endParaRPr>
          </a:p>
          <a:p>
            <a:pPr marL="285750" indent="-285750">
              <a:lnSpc>
                <a:spcPct val="150000"/>
              </a:lnSpc>
              <a:buFont typeface="Wingdings" pitchFamily="2" charset="2"/>
              <a:buChar char="§"/>
            </a:pPr>
            <a:r>
              <a:rPr lang="en-CA" sz="2200" dirty="0">
                <a:latin typeface="Times New Roman"/>
                <a:ea typeface="Times New Roman" panose="02020603050405020304" pitchFamily="18" charset="0"/>
                <a:cs typeface="Times New Roman"/>
              </a:rPr>
              <a:t>More than a 100 languages spoken. </a:t>
            </a:r>
            <a:r>
              <a:rPr lang="en-CA" sz="2200" baseline="-25000" dirty="0">
                <a:latin typeface="Times New Roman"/>
                <a:ea typeface="Times New Roman" panose="02020603050405020304" pitchFamily="18" charset="0"/>
                <a:cs typeface="Times New Roman"/>
              </a:rPr>
              <a:t>20</a:t>
            </a:r>
          </a:p>
          <a:p>
            <a:pPr marL="285750" indent="-285750">
              <a:lnSpc>
                <a:spcPct val="150000"/>
              </a:lnSpc>
              <a:buFont typeface="Wingdings" pitchFamily="2" charset="2"/>
              <a:buChar char="§"/>
            </a:pPr>
            <a:r>
              <a:rPr lang="en-CA" sz="2200" dirty="0">
                <a:effectLst/>
                <a:latin typeface="Times New Roman"/>
                <a:ea typeface="Calibri" panose="020F0502020204030204" pitchFamily="34" charset="0"/>
                <a:cs typeface="Times New Roman"/>
              </a:rPr>
              <a:t>8</a:t>
            </a:r>
            <a:r>
              <a:rPr lang="en-CA" sz="2200" dirty="0">
                <a:latin typeface="Times New Roman"/>
                <a:ea typeface="Calibri" panose="020F0502020204030204" pitchFamily="34" charset="0"/>
                <a:cs typeface="Times New Roman"/>
              </a:rPr>
              <a:t>/14 </a:t>
            </a:r>
            <a:r>
              <a:rPr lang="en-CA" sz="2200" dirty="0">
                <a:effectLst/>
                <a:latin typeface="Times New Roman"/>
                <a:ea typeface="Calibri" panose="020F0502020204030204" pitchFamily="34" charset="0"/>
                <a:cs typeface="Times New Roman"/>
              </a:rPr>
              <a:t>of the world's highest peaks reside in Nepal. </a:t>
            </a:r>
            <a:r>
              <a:rPr lang="en-CA" sz="2200" baseline="-25000" dirty="0">
                <a:effectLst/>
                <a:latin typeface="Times New Roman"/>
                <a:ea typeface="Calibri" panose="020F0502020204030204" pitchFamily="34" charset="0"/>
                <a:cs typeface="Times New Roman"/>
              </a:rPr>
              <a:t>20</a:t>
            </a:r>
          </a:p>
          <a:p>
            <a:pPr marL="285750" indent="-285750">
              <a:lnSpc>
                <a:spcPct val="150000"/>
              </a:lnSpc>
              <a:buFont typeface="Wingdings" pitchFamily="2" charset="2"/>
              <a:buChar char="§"/>
            </a:pPr>
            <a:r>
              <a:rPr lang="en-CA" sz="2200" dirty="0">
                <a:latin typeface="Times New Roman"/>
                <a:ea typeface="Calibri" panose="020F0502020204030204" pitchFamily="34" charset="0"/>
                <a:cs typeface="Times New Roman"/>
              </a:rPr>
              <a:t>Local legends speak about yeti or abominable snowman, some say they’ve seen footprints. </a:t>
            </a:r>
            <a:r>
              <a:rPr lang="en-CA" sz="2200" baseline="-25000" dirty="0">
                <a:latin typeface="Times New Roman"/>
                <a:ea typeface="Calibri" panose="020F0502020204030204" pitchFamily="34" charset="0"/>
                <a:cs typeface="Times New Roman"/>
              </a:rPr>
              <a:t>20</a:t>
            </a:r>
          </a:p>
          <a:p>
            <a:pPr marL="285750" indent="-285750">
              <a:lnSpc>
                <a:spcPct val="150000"/>
              </a:lnSpc>
              <a:buFont typeface="Wingdings" pitchFamily="2" charset="2"/>
              <a:buChar char="§"/>
            </a:pPr>
            <a:r>
              <a:rPr lang="en-CA" sz="2200" dirty="0">
                <a:effectLst/>
                <a:latin typeface="Times New Roman"/>
                <a:ea typeface="Calibri" panose="020F0502020204030204" pitchFamily="34" charset="0"/>
                <a:cs typeface="Times New Roman"/>
              </a:rPr>
              <a:t>Home to Kathmand</a:t>
            </a:r>
            <a:r>
              <a:rPr lang="en-CA" sz="2200" dirty="0">
                <a:latin typeface="Times New Roman"/>
                <a:ea typeface="Calibri" panose="020F0502020204030204" pitchFamily="34" charset="0"/>
                <a:cs typeface="Times New Roman"/>
              </a:rPr>
              <a:t>u, or better known as the City of temples. </a:t>
            </a:r>
            <a:r>
              <a:rPr lang="en-CA" sz="2200" baseline="-25000" dirty="0">
                <a:latin typeface="Times New Roman"/>
                <a:ea typeface="Calibri" panose="020F0502020204030204" pitchFamily="34" charset="0"/>
                <a:cs typeface="Times New Roman"/>
              </a:rPr>
              <a:t>20 </a:t>
            </a:r>
            <a:endParaRPr lang="en-CA" sz="2200" baseline="-25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Wingdings" pitchFamily="2" charset="2"/>
              <a:buChar char="§"/>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
            </a:pPr>
            <a:endParaRPr lang="en-US" dirty="0"/>
          </a:p>
        </p:txBody>
      </p:sp>
    </p:spTree>
    <p:extLst>
      <p:ext uri="{BB962C8B-B14F-4D97-AF65-F5344CB8AC3E}">
        <p14:creationId xmlns:p14="http://schemas.microsoft.com/office/powerpoint/2010/main" val="262322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FAD0390-34BF-40AC-9261-46DC940FC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60CB6B56-9C1C-44DD-B973-C2B1F233A2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39" name="Picture 38">
            <a:extLst>
              <a:ext uri="{FF2B5EF4-FFF2-40B4-BE49-F238E27FC236}">
                <a16:creationId xmlns:a16="http://schemas.microsoft.com/office/drawing/2014/main" id="{FCA363CE-60DD-4ABB-A0E6-1294AB0FB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40" name="Rectangle 39">
            <a:extLst>
              <a:ext uri="{FF2B5EF4-FFF2-40B4-BE49-F238E27FC236}">
                <a16:creationId xmlns:a16="http://schemas.microsoft.com/office/drawing/2014/main" id="{B9F61B35-8B17-4284-8EC1-80628EE6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3D6F20C-3324-4FEE-A14F-84CEC82D1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5148D7B-86F6-4516-8EEA-A549827E4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69876" y="270149"/>
            <a:ext cx="8605795" cy="1077229"/>
          </a:xfrm>
        </p:spPr>
        <p:txBody>
          <a:bodyPr>
            <a:normAutofit/>
          </a:bodyPr>
          <a:lstStyle/>
          <a:p>
            <a:pPr algn="l"/>
            <a:r>
              <a:rPr lang="en-US" dirty="0">
                <a:latin typeface="Times New Roman" panose="02020603050405020304" pitchFamily="18" charset="0"/>
                <a:cs typeface="Times New Roman" panose="02020603050405020304" pitchFamily="18" charset="0"/>
              </a:rPr>
              <a:t>Major life events: Janku and Funerals</a:t>
            </a:r>
          </a:p>
        </p:txBody>
      </p:sp>
      <p:sp>
        <p:nvSpPr>
          <p:cNvPr id="4" name="Content Placeholder 3">
            <a:extLst>
              <a:ext uri="{FF2B5EF4-FFF2-40B4-BE49-F238E27FC236}">
                <a16:creationId xmlns:a16="http://schemas.microsoft.com/office/drawing/2014/main" id="{390BFF8C-EE39-A230-9124-EDD464C62E6D}"/>
              </a:ext>
            </a:extLst>
          </p:cNvPr>
          <p:cNvSpPr>
            <a:spLocks noGrp="1"/>
          </p:cNvSpPr>
          <p:nvPr>
            <p:ph idx="1"/>
          </p:nvPr>
        </p:nvSpPr>
        <p:spPr>
          <a:xfrm>
            <a:off x="1001266" y="1253901"/>
            <a:ext cx="7059489" cy="4397358"/>
          </a:xfrm>
        </p:spPr>
        <p:txBody>
          <a:bodyPr>
            <a:noAutofit/>
          </a:bodyPr>
          <a:lstStyle/>
          <a:p>
            <a:pPr marL="0" indent="0">
              <a:lnSpc>
                <a:spcPct val="110000"/>
              </a:lnSpc>
              <a:buNone/>
            </a:pPr>
            <a:endParaRPr lang="en-US" sz="2000" dirty="0">
              <a:cs typeface="Arial"/>
            </a:endParaRPr>
          </a:p>
          <a:p>
            <a:pPr marL="344170" indent="-344170">
              <a:lnSpc>
                <a:spcPct val="110000"/>
              </a:lnSpc>
            </a:pPr>
            <a:r>
              <a:rPr lang="en-US" sz="2200" dirty="0">
                <a:latin typeface="Times New Roman"/>
                <a:cs typeface="Times New Roman"/>
              </a:rPr>
              <a:t>Janku: Celebration of life when one reaches a certain age, these are at 77, 1000 months, 88, 99, &amp; 110 years old. Consists of being dressed lavishly and paraded around the city, while visiting different temples. This marks the time when even a small threat can be a serious risk to one's life, they are performed to please the gods and overcome these problems. </a:t>
            </a:r>
            <a:r>
              <a:rPr lang="en-US" sz="2200" baseline="-25000" dirty="0">
                <a:latin typeface="Times New Roman"/>
                <a:cs typeface="Times New Roman"/>
              </a:rPr>
              <a:t>17</a:t>
            </a:r>
            <a:endParaRPr lang="en-US" sz="2200" baseline="-25000" dirty="0">
              <a:latin typeface="Times New Roman" panose="02020603050405020304" pitchFamily="18" charset="0"/>
              <a:cs typeface="Times New Roman" panose="02020603050405020304" pitchFamily="18" charset="0"/>
            </a:endParaRPr>
          </a:p>
          <a:p>
            <a:pPr marL="344170" indent="-344170">
              <a:lnSpc>
                <a:spcPct val="110000"/>
              </a:lnSpc>
            </a:pPr>
            <a:r>
              <a:rPr lang="en-US" sz="2200" dirty="0">
                <a:latin typeface="Times New Roman"/>
                <a:cs typeface="Times New Roman"/>
              </a:rPr>
              <a:t>Sky Burial: Funeral practice in mountainous highlands such as </a:t>
            </a:r>
            <a:r>
              <a:rPr lang="en-US" sz="2200" dirty="0" err="1">
                <a:latin typeface="Times New Roman"/>
                <a:cs typeface="Times New Roman"/>
              </a:rPr>
              <a:t>Dolpa</a:t>
            </a:r>
            <a:r>
              <a:rPr lang="en-US" sz="2200" dirty="0">
                <a:latin typeface="Times New Roman"/>
                <a:cs typeface="Times New Roman"/>
              </a:rPr>
              <a:t> in Nepal, this includes specific burial sites, when a corpse is eaten by scavenging animals such as vultures. This is done due to the terrain in the mountains being too rocky and there is a lack of sites for burials.</a:t>
            </a:r>
            <a:r>
              <a:rPr lang="en-US" sz="2200" baseline="-25000" dirty="0">
                <a:latin typeface="Times New Roman"/>
                <a:cs typeface="Times New Roman"/>
              </a:rPr>
              <a:t>17</a:t>
            </a:r>
          </a:p>
          <a:p>
            <a:pPr marL="344170" indent="-344170">
              <a:lnSpc>
                <a:spcPct val="110000"/>
              </a:lnSpc>
            </a:pPr>
            <a:r>
              <a:rPr lang="en-US" sz="2200" dirty="0">
                <a:latin typeface="Times New Roman"/>
                <a:cs typeface="Times New Roman"/>
              </a:rPr>
              <a:t>In Tibetan tradition its believed that it's not necessary to preserve the corpse after death as it's an empty vessel.</a:t>
            </a:r>
            <a:r>
              <a:rPr lang="en-US" sz="2200" baseline="-25000" dirty="0">
                <a:latin typeface="Times New Roman"/>
                <a:cs typeface="Times New Roman"/>
              </a:rPr>
              <a:t>17</a:t>
            </a:r>
          </a:p>
        </p:txBody>
      </p:sp>
      <p:pic>
        <p:nvPicPr>
          <p:cNvPr id="3" name="Picture 2" descr="A group of people carrying a chariot&#10;&#10;Description automatically generated">
            <a:extLst>
              <a:ext uri="{FF2B5EF4-FFF2-40B4-BE49-F238E27FC236}">
                <a16:creationId xmlns:a16="http://schemas.microsoft.com/office/drawing/2014/main" id="{2528E372-B015-F414-6DF3-41A3A4B9A302}"/>
              </a:ext>
            </a:extLst>
          </p:cNvPr>
          <p:cNvPicPr>
            <a:picLocks noChangeAspect="1"/>
          </p:cNvPicPr>
          <p:nvPr/>
        </p:nvPicPr>
        <p:blipFill rotWithShape="1">
          <a:blip r:embed="rId5"/>
          <a:srcRect l="29978" r="26016" b="-2"/>
          <a:stretch/>
        </p:blipFill>
        <p:spPr>
          <a:xfrm>
            <a:off x="8112444" y="1525534"/>
            <a:ext cx="3055932" cy="458116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 name="TextBox 4"/>
          <p:cNvSpPr txBox="1"/>
          <p:nvPr/>
        </p:nvSpPr>
        <p:spPr>
          <a:xfrm>
            <a:off x="8112444" y="5849089"/>
            <a:ext cx="3055932" cy="246221"/>
          </a:xfrm>
          <a:prstGeom prst="rect">
            <a:avLst/>
          </a:prstGeom>
          <a:noFill/>
        </p:spPr>
        <p:txBody>
          <a:bodyPr wrap="square" rtlCol="0">
            <a:spAutoFit/>
          </a:bodyPr>
          <a:lstStyle/>
          <a:p>
            <a:r>
              <a:rPr lang="en-US" sz="1000" dirty="0"/>
              <a:t>http://</a:t>
            </a:r>
            <a:r>
              <a:rPr lang="en-US" sz="1000" dirty="0" err="1"/>
              <a:t>bossnepal.com</a:t>
            </a:r>
            <a:r>
              <a:rPr lang="en-US" sz="1000" dirty="0"/>
              <a:t>/</a:t>
            </a:r>
            <a:r>
              <a:rPr lang="en-US" sz="1000" dirty="0" err="1"/>
              <a:t>janku</a:t>
            </a:r>
            <a:r>
              <a:rPr lang="en-US" sz="1000" dirty="0"/>
              <a:t>-celebrations-in-</a:t>
            </a:r>
            <a:r>
              <a:rPr lang="en-US" sz="1000" dirty="0" err="1"/>
              <a:t>newar</a:t>
            </a:r>
            <a:r>
              <a:rPr lang="en-US" sz="1000" dirty="0">
                <a:solidFill>
                  <a:schemeClr val="bg1"/>
                </a:solidFill>
              </a:rPr>
              <a:t>/</a:t>
            </a:r>
          </a:p>
        </p:txBody>
      </p:sp>
    </p:spTree>
    <p:extLst>
      <p:ext uri="{BB962C8B-B14F-4D97-AF65-F5344CB8AC3E}">
        <p14:creationId xmlns:p14="http://schemas.microsoft.com/office/powerpoint/2010/main" val="2043505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aving the brides of tomorrow">
            <a:extLst>
              <a:ext uri="{FF2B5EF4-FFF2-40B4-BE49-F238E27FC236}">
                <a16:creationId xmlns:a16="http://schemas.microsoft.com/office/drawing/2014/main" id="{E0F70327-1985-E213-092E-081F32EA3B1C}"/>
              </a:ext>
            </a:extLst>
          </p:cNvPr>
          <p:cNvPicPr>
            <a:picLocks noChangeAspect="1"/>
          </p:cNvPicPr>
          <p:nvPr/>
        </p:nvPicPr>
        <p:blipFill rotWithShape="1">
          <a:blip r:embed="rId4"/>
          <a:srcRect t="6100" r="9090" b="17268"/>
          <a:stretch/>
        </p:blipFill>
        <p:spPr>
          <a:xfrm>
            <a:off x="1547077" y="870266"/>
            <a:ext cx="10639615" cy="5985016"/>
          </a:xfrm>
          <a:prstGeom prst="rect">
            <a:avLst/>
          </a:prstGeom>
        </p:spPr>
      </p:pic>
      <p:pic>
        <p:nvPicPr>
          <p:cNvPr id="12" name="Picture 11">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4" name="Picture 13">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6" name="Rectangle 15">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2" y="0"/>
            <a:ext cx="589054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11E369-35A5-8F30-42F8-92169916A38A}"/>
              </a:ext>
            </a:extLst>
          </p:cNvPr>
          <p:cNvSpPr>
            <a:spLocks noGrp="1"/>
          </p:cNvSpPr>
          <p:nvPr>
            <p:ph type="title"/>
          </p:nvPr>
        </p:nvSpPr>
        <p:spPr>
          <a:xfrm>
            <a:off x="6897813" y="-2718"/>
            <a:ext cx="7159750" cy="565807"/>
          </a:xfrm>
        </p:spPr>
        <p:txBody>
          <a:bodyPr>
            <a:normAutofit fontScale="90000"/>
          </a:bodyPr>
          <a:lstStyle/>
          <a:p>
            <a:pPr algn="l"/>
            <a:r>
              <a:rPr lang="en-US" sz="3200" dirty="0">
                <a:solidFill>
                  <a:schemeClr val="bg1"/>
                </a:solidFill>
                <a:latin typeface="Times New Roman" panose="02020603050405020304" pitchFamily="18" charset="0"/>
                <a:cs typeface="Times New Roman" panose="02020603050405020304" pitchFamily="18" charset="0"/>
              </a:rPr>
              <a:t>Major life events: </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Marriage &amp; Divorce  </a:t>
            </a:r>
          </a:p>
        </p:txBody>
      </p:sp>
      <p:sp>
        <p:nvSpPr>
          <p:cNvPr id="3" name="Content Placeholder 2">
            <a:extLst>
              <a:ext uri="{FF2B5EF4-FFF2-40B4-BE49-F238E27FC236}">
                <a16:creationId xmlns:a16="http://schemas.microsoft.com/office/drawing/2014/main" id="{43E3E459-E5D9-C71C-A012-ABBD892713C9}"/>
              </a:ext>
            </a:extLst>
          </p:cNvPr>
          <p:cNvSpPr>
            <a:spLocks noGrp="1"/>
          </p:cNvSpPr>
          <p:nvPr>
            <p:ph idx="1"/>
          </p:nvPr>
        </p:nvSpPr>
        <p:spPr>
          <a:xfrm>
            <a:off x="968072" y="548681"/>
            <a:ext cx="5955105" cy="6151639"/>
          </a:xfrm>
        </p:spPr>
        <p:txBody>
          <a:bodyPr>
            <a:noAutofit/>
          </a:bodyPr>
          <a:lstStyle/>
          <a:p>
            <a:pPr marL="344170" indent="-344170">
              <a:lnSpc>
                <a:spcPct val="110000"/>
              </a:lnSpc>
            </a:pPr>
            <a:r>
              <a:rPr lang="en-US" sz="2100" dirty="0">
                <a:latin typeface="Times New Roman"/>
                <a:cs typeface="Times New Roman"/>
              </a:rPr>
              <a:t>Both arranged and love marriages are common in Nepal. </a:t>
            </a:r>
            <a:r>
              <a:rPr lang="en-US" sz="2100" baseline="-25000" dirty="0">
                <a:latin typeface="Times New Roman"/>
                <a:cs typeface="Times New Roman"/>
              </a:rPr>
              <a:t>17</a:t>
            </a:r>
            <a:endParaRPr lang="en-US" sz="2100" baseline="-25000" dirty="0">
              <a:latin typeface="Arial"/>
              <a:cs typeface="Arial"/>
            </a:endParaRPr>
          </a:p>
          <a:p>
            <a:pPr marL="344170" indent="-344170">
              <a:lnSpc>
                <a:spcPct val="110000"/>
              </a:lnSpc>
            </a:pPr>
            <a:r>
              <a:rPr lang="en-US" sz="2100" dirty="0">
                <a:latin typeface="Times New Roman"/>
                <a:cs typeface="Times New Roman"/>
              </a:rPr>
              <a:t>Divorce is a last resort and normally couples will separate while remaining legally married. </a:t>
            </a:r>
            <a:r>
              <a:rPr lang="en-US" sz="2100" baseline="-25000" dirty="0">
                <a:latin typeface="Times New Roman"/>
                <a:cs typeface="Times New Roman"/>
              </a:rPr>
              <a:t>17</a:t>
            </a:r>
          </a:p>
          <a:p>
            <a:pPr marL="344170" indent="-344170">
              <a:lnSpc>
                <a:spcPct val="110000"/>
              </a:lnSpc>
            </a:pPr>
            <a:r>
              <a:rPr lang="en-US" sz="2100" dirty="0">
                <a:latin typeface="Times New Roman"/>
                <a:cs typeface="Times New Roman"/>
              </a:rPr>
              <a:t>Bel Bibaha: Marriage with bael fruit or wood apple the wild fruit is considered a symbol of the lord Vishnu.</a:t>
            </a:r>
            <a:r>
              <a:rPr lang="en-US" sz="2100" baseline="-25000" dirty="0">
                <a:latin typeface="Times New Roman"/>
                <a:cs typeface="Times New Roman"/>
              </a:rPr>
              <a:t>17</a:t>
            </a:r>
          </a:p>
          <a:p>
            <a:pPr marL="344170" indent="-344170">
              <a:lnSpc>
                <a:spcPct val="110000"/>
              </a:lnSpc>
            </a:pPr>
            <a:r>
              <a:rPr lang="en-US" sz="2100" dirty="0">
                <a:latin typeface="Times New Roman"/>
                <a:cs typeface="Times New Roman"/>
              </a:rPr>
              <a:t>Bahara: Bel Bibaha is followed by Bahara (Sun Marriage), for girls around first menstruation. She will be hidden in a room, with no sunlight for 12 days, after she is given a bath to purify herself and dressed, this is the beginning of women hood.</a:t>
            </a:r>
            <a:r>
              <a:rPr lang="en-US" sz="2100" baseline="-25000" dirty="0">
                <a:latin typeface="Times New Roman"/>
                <a:cs typeface="Times New Roman"/>
              </a:rPr>
              <a:t>17</a:t>
            </a:r>
          </a:p>
          <a:p>
            <a:pPr marL="344170" indent="-344170">
              <a:lnSpc>
                <a:spcPct val="110000"/>
              </a:lnSpc>
            </a:pPr>
            <a:r>
              <a:rPr lang="en-US" sz="2100" dirty="0">
                <a:latin typeface="Times New Roman"/>
                <a:cs typeface="Times New Roman"/>
              </a:rPr>
              <a:t>These rituals are to ensure that a girl remains chaste and fertile for her life. </a:t>
            </a:r>
            <a:r>
              <a:rPr lang="en-US" sz="2100" baseline="-25000" dirty="0">
                <a:latin typeface="Times New Roman"/>
                <a:cs typeface="Times New Roman"/>
              </a:rPr>
              <a:t>17</a:t>
            </a:r>
          </a:p>
          <a:p>
            <a:pPr marL="344170" indent="-344170">
              <a:lnSpc>
                <a:spcPct val="110000"/>
              </a:lnSpc>
            </a:pPr>
            <a:r>
              <a:rPr lang="en-US" sz="2100" dirty="0">
                <a:latin typeface="Times New Roman"/>
                <a:cs typeface="Times New Roman"/>
              </a:rPr>
              <a:t>Marriage with a partner. </a:t>
            </a:r>
            <a:r>
              <a:rPr lang="en-US" sz="2100" baseline="-25000" dirty="0">
                <a:latin typeface="Times New Roman"/>
                <a:cs typeface="Times New Roman"/>
              </a:rPr>
              <a:t>17</a:t>
            </a:r>
          </a:p>
          <a:p>
            <a:pPr marL="344170" indent="-344170">
              <a:lnSpc>
                <a:spcPct val="110000"/>
              </a:lnSpc>
            </a:pPr>
            <a:endParaRPr lang="en-US" sz="2000" dirty="0">
              <a:cs typeface="Arial" panose="020B0604020202020204"/>
            </a:endParaRPr>
          </a:p>
        </p:txBody>
      </p:sp>
      <p:sp>
        <p:nvSpPr>
          <p:cNvPr id="4" name="TextBox 3"/>
          <p:cNvSpPr txBox="1"/>
          <p:nvPr/>
        </p:nvSpPr>
        <p:spPr>
          <a:xfrm rot="16200000">
            <a:off x="-2997968" y="2915746"/>
            <a:ext cx="7632848" cy="246221"/>
          </a:xfrm>
          <a:prstGeom prst="rect">
            <a:avLst/>
          </a:prstGeom>
          <a:noFill/>
        </p:spPr>
        <p:txBody>
          <a:bodyPr wrap="square" rtlCol="0">
            <a:spAutoFit/>
          </a:bodyPr>
          <a:lstStyle/>
          <a:p>
            <a:r>
              <a:rPr lang="en-US" sz="1000" dirty="0"/>
              <a:t>https://www.between2c.nl/saving-the-brides-of-tomorrow</a:t>
            </a:r>
            <a:r>
              <a:rPr lang="en-US" sz="1000" dirty="0">
                <a:solidFill>
                  <a:srgbClr val="2B3F39"/>
                </a:solidFill>
              </a:rPr>
              <a:t>/</a:t>
            </a:r>
          </a:p>
        </p:txBody>
      </p:sp>
    </p:spTree>
    <p:extLst>
      <p:ext uri="{BB962C8B-B14F-4D97-AF65-F5344CB8AC3E}">
        <p14:creationId xmlns:p14="http://schemas.microsoft.com/office/powerpoint/2010/main" val="2602337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31B3231-1C4D-4AB4-AB8B-D39CCC393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92"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A82619F-6BBD-4913-A4EA-27A2A01F2A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056" y="2105202"/>
            <a:ext cx="9357768" cy="4752798"/>
          </a:xfrm>
          <a:prstGeom prst="rect">
            <a:avLst/>
          </a:prstGeom>
        </p:spPr>
      </p:pic>
      <p:pic>
        <p:nvPicPr>
          <p:cNvPr id="11" name="Picture 10">
            <a:extLst>
              <a:ext uri="{FF2B5EF4-FFF2-40B4-BE49-F238E27FC236}">
                <a16:creationId xmlns:a16="http://schemas.microsoft.com/office/drawing/2014/main" id="{7D32623C-82B3-4C43-98E0-31A4ACA2F7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6692" cy="6858000"/>
          </a:xfrm>
          <a:prstGeom prst="rect">
            <a:avLst/>
          </a:prstGeom>
        </p:spPr>
      </p:pic>
      <p:sp>
        <p:nvSpPr>
          <p:cNvPr id="16" name="Rectangle 15">
            <a:extLst>
              <a:ext uri="{FF2B5EF4-FFF2-40B4-BE49-F238E27FC236}">
                <a16:creationId xmlns:a16="http://schemas.microsoft.com/office/drawing/2014/main" id="{A28FAB9D-1EE6-43AC-B8F1-6569A0B8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962323-B671-484D-B5A3-CD4754337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791" y="0"/>
            <a:ext cx="457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81DEBE4-9960-46D9-8D96-FBDE91728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270" y="0"/>
            <a:ext cx="1037529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13303-22FE-914A-5443-9DB68B4C9DA8}"/>
              </a:ext>
            </a:extLst>
          </p:cNvPr>
          <p:cNvSpPr>
            <a:spLocks noGrp="1"/>
          </p:cNvSpPr>
          <p:nvPr>
            <p:ph type="title"/>
          </p:nvPr>
        </p:nvSpPr>
        <p:spPr>
          <a:xfrm>
            <a:off x="6727559" y="177704"/>
            <a:ext cx="4119381" cy="1523104"/>
          </a:xfrm>
        </p:spPr>
        <p:txBody>
          <a:bodyPr>
            <a:noAutofit/>
          </a:bodyPr>
          <a:lstStyle/>
          <a:p>
            <a:pPr algn="l"/>
            <a:r>
              <a:rPr lang="en-US" sz="3200" dirty="0">
                <a:latin typeface="Times New Roman"/>
                <a:cs typeface="Times New Roman"/>
              </a:rPr>
              <a:t>Major life events:</a:t>
            </a:r>
            <a:br>
              <a:rPr lang="en-US" sz="3200" dirty="0">
                <a:latin typeface="Times New Roman"/>
                <a:cs typeface="Times New Roman"/>
              </a:rPr>
            </a:br>
            <a:r>
              <a:rPr lang="en-US" sz="3200" dirty="0">
                <a:latin typeface="Times New Roman"/>
                <a:cs typeface="Times New Roman"/>
              </a:rPr>
              <a:t>Rice and Name giving </a:t>
            </a:r>
            <a:br>
              <a:rPr lang="en-US" sz="3200" dirty="0">
                <a:latin typeface="Times New Roman"/>
                <a:cs typeface="Times New Roman"/>
              </a:rPr>
            </a:br>
            <a:r>
              <a:rPr lang="en-US" sz="3200" dirty="0">
                <a:latin typeface="Times New Roman"/>
                <a:cs typeface="Times New Roman"/>
              </a:rPr>
              <a:t>ceremony</a:t>
            </a:r>
          </a:p>
        </p:txBody>
      </p:sp>
      <p:sp>
        <p:nvSpPr>
          <p:cNvPr id="3" name="Content Placeholder 2">
            <a:extLst>
              <a:ext uri="{FF2B5EF4-FFF2-40B4-BE49-F238E27FC236}">
                <a16:creationId xmlns:a16="http://schemas.microsoft.com/office/drawing/2014/main" id="{DF892076-137D-32D7-755E-FA0125B2D50F}"/>
              </a:ext>
            </a:extLst>
          </p:cNvPr>
          <p:cNvSpPr>
            <a:spLocks noGrp="1"/>
          </p:cNvSpPr>
          <p:nvPr>
            <p:ph idx="1"/>
          </p:nvPr>
        </p:nvSpPr>
        <p:spPr>
          <a:xfrm>
            <a:off x="1094452" y="404665"/>
            <a:ext cx="5633107" cy="7146366"/>
          </a:xfrm>
        </p:spPr>
        <p:txBody>
          <a:bodyPr>
            <a:noAutofit/>
          </a:bodyPr>
          <a:lstStyle/>
          <a:p>
            <a:pPr marL="344170" indent="-344170">
              <a:lnSpc>
                <a:spcPct val="110000"/>
              </a:lnSpc>
            </a:pPr>
            <a:r>
              <a:rPr lang="en-US" sz="2200" dirty="0">
                <a:latin typeface="Times New Roman"/>
                <a:cs typeface="Times New Roman"/>
              </a:rPr>
              <a:t>Nuwaran: Name giving ceremony, for girls its after her 8</a:t>
            </a:r>
            <a:r>
              <a:rPr lang="en-US" sz="2200" baseline="30000" dirty="0">
                <a:latin typeface="Times New Roman"/>
                <a:cs typeface="Times New Roman"/>
              </a:rPr>
              <a:t>th</a:t>
            </a:r>
            <a:r>
              <a:rPr lang="en-US" sz="2200" dirty="0">
                <a:latin typeface="Times New Roman"/>
                <a:cs typeface="Times New Roman"/>
              </a:rPr>
              <a:t> birthday, for boys after 9</a:t>
            </a:r>
            <a:r>
              <a:rPr lang="en-US" sz="2200" baseline="30000" dirty="0">
                <a:latin typeface="Times New Roman"/>
                <a:cs typeface="Times New Roman"/>
              </a:rPr>
              <a:t>th. </a:t>
            </a:r>
            <a:r>
              <a:rPr lang="en-US" sz="2200" dirty="0">
                <a:latin typeface="Times New Roman"/>
                <a:cs typeface="Times New Roman"/>
              </a:rPr>
              <a:t>Birthday, they utilize date, time, of the birth and alignment of stars. The birth name is necessary, but not normally what a child is known by. </a:t>
            </a:r>
            <a:r>
              <a:rPr lang="en-US" sz="2200" baseline="-25000" dirty="0">
                <a:latin typeface="Times New Roman"/>
                <a:cs typeface="Times New Roman"/>
              </a:rPr>
              <a:t>17</a:t>
            </a:r>
          </a:p>
          <a:p>
            <a:pPr marL="344170" indent="-344170">
              <a:lnSpc>
                <a:spcPct val="110000"/>
              </a:lnSpc>
            </a:pPr>
            <a:r>
              <a:rPr lang="en-US" sz="2200" dirty="0">
                <a:latin typeface="Times New Roman"/>
                <a:cs typeface="Times New Roman"/>
              </a:rPr>
              <a:t>Pasni: Rice feeding ceremony, a ceremony celebrated for the first time a child is fed anything other than breast milk and its rice pudding, signifies the growth of an infant to the next stare of life. </a:t>
            </a:r>
            <a:r>
              <a:rPr lang="en-US" sz="2200" baseline="-25000" dirty="0">
                <a:latin typeface="Times New Roman"/>
                <a:cs typeface="Times New Roman"/>
              </a:rPr>
              <a:t>17</a:t>
            </a:r>
          </a:p>
          <a:p>
            <a:pPr marL="344170" indent="-344170">
              <a:lnSpc>
                <a:spcPct val="110000"/>
              </a:lnSpc>
            </a:pPr>
            <a:r>
              <a:rPr lang="en-US" sz="2200" dirty="0">
                <a:latin typeface="Times New Roman"/>
                <a:cs typeface="Times New Roman"/>
              </a:rPr>
              <a:t>Bratabandha: Ceremony to transition boyhood-manhood, necessary take place in order to be married, the boys head is shaved along with other traditional rituals, these varies from community to community. </a:t>
            </a:r>
            <a:r>
              <a:rPr lang="en-US" sz="2200" baseline="-25000" dirty="0">
                <a:latin typeface="Times New Roman"/>
                <a:cs typeface="Times New Roman"/>
              </a:rPr>
              <a:t>17</a:t>
            </a:r>
            <a:endParaRPr lang="en-US" sz="2200" baseline="-25000" dirty="0">
              <a:latin typeface="Times New Roman" panose="02020603050405020304" pitchFamily="18" charset="0"/>
              <a:cs typeface="Times New Roman" panose="02020603050405020304" pitchFamily="18" charset="0"/>
            </a:endParaRPr>
          </a:p>
          <a:p>
            <a:pPr marL="344170" indent="-344170">
              <a:lnSpc>
                <a:spcPct val="110000"/>
              </a:lnSpc>
            </a:pPr>
            <a:endParaRPr lang="en-US" sz="2200" dirty="0">
              <a:cs typeface="Arial"/>
            </a:endParaRPr>
          </a:p>
          <a:p>
            <a:pPr marL="344170" indent="-344170">
              <a:lnSpc>
                <a:spcPct val="110000"/>
              </a:lnSpc>
            </a:pPr>
            <a:endParaRPr lang="en-US" sz="2200" dirty="0">
              <a:cs typeface="Arial"/>
            </a:endParaRPr>
          </a:p>
        </p:txBody>
      </p:sp>
      <p:pic>
        <p:nvPicPr>
          <p:cNvPr id="4" name="Picture 3" descr="A group of people in orange outfits&#10;&#10;Description automatically generated">
            <a:extLst>
              <a:ext uri="{FF2B5EF4-FFF2-40B4-BE49-F238E27FC236}">
                <a16:creationId xmlns:a16="http://schemas.microsoft.com/office/drawing/2014/main" id="{C4C4020C-33C3-01DF-7B38-16A8BBC3CA00}"/>
              </a:ext>
            </a:extLst>
          </p:cNvPr>
          <p:cNvPicPr>
            <a:picLocks noChangeAspect="1"/>
          </p:cNvPicPr>
          <p:nvPr/>
        </p:nvPicPr>
        <p:blipFill rotWithShape="1">
          <a:blip r:embed="rId5"/>
          <a:srcRect l="5560" r="4376" b="-1"/>
          <a:stretch/>
        </p:blipFill>
        <p:spPr>
          <a:xfrm>
            <a:off x="6761001" y="1592042"/>
            <a:ext cx="3524701" cy="2602531"/>
          </a:xfrm>
          <a:prstGeom prst="rect">
            <a:avLst/>
          </a:prstGeom>
          <a:ln w="12700">
            <a:solidFill>
              <a:schemeClr val="tx1"/>
            </a:solidFill>
          </a:ln>
        </p:spPr>
      </p:pic>
      <p:pic>
        <p:nvPicPr>
          <p:cNvPr id="5" name="Picture 4" descr="A person holding a baby&#10;&#10;Description automatically generated">
            <a:extLst>
              <a:ext uri="{FF2B5EF4-FFF2-40B4-BE49-F238E27FC236}">
                <a16:creationId xmlns:a16="http://schemas.microsoft.com/office/drawing/2014/main" id="{240A99DA-5279-1FFB-0D45-BF2CA8520031}"/>
              </a:ext>
            </a:extLst>
          </p:cNvPr>
          <p:cNvPicPr>
            <a:picLocks noChangeAspect="1"/>
          </p:cNvPicPr>
          <p:nvPr/>
        </p:nvPicPr>
        <p:blipFill rotWithShape="1">
          <a:blip r:embed="rId6"/>
          <a:srcRect l="6553" r="3299" b="-1"/>
          <a:stretch/>
        </p:blipFill>
        <p:spPr>
          <a:xfrm>
            <a:off x="6746175" y="4197291"/>
            <a:ext cx="3540017" cy="2660934"/>
          </a:xfrm>
          <a:prstGeom prst="rect">
            <a:avLst/>
          </a:prstGeom>
          <a:ln w="12700">
            <a:solidFill>
              <a:schemeClr val="tx1"/>
            </a:solidFill>
          </a:ln>
        </p:spPr>
      </p:pic>
      <p:sp>
        <p:nvSpPr>
          <p:cNvPr id="6" name="TextBox 5"/>
          <p:cNvSpPr txBox="1"/>
          <p:nvPr/>
        </p:nvSpPr>
        <p:spPr>
          <a:xfrm>
            <a:off x="6770907" y="3739680"/>
            <a:ext cx="3412258" cy="430887"/>
          </a:xfrm>
          <a:prstGeom prst="rect">
            <a:avLst/>
          </a:prstGeom>
          <a:noFill/>
        </p:spPr>
        <p:txBody>
          <a:bodyPr wrap="square" rtlCol="0">
            <a:spAutoFit/>
          </a:bodyPr>
          <a:lstStyle/>
          <a:p>
            <a:r>
              <a:rPr lang="en-US" sz="1100" dirty="0"/>
              <a:t>https://</a:t>
            </a:r>
            <a:r>
              <a:rPr lang="en-US" sz="1100" dirty="0" err="1"/>
              <a:t>www.newah.org</a:t>
            </a:r>
            <a:r>
              <a:rPr lang="en-US" sz="1100" dirty="0"/>
              <a:t>/event/noas-8th-group-kayeta-puja-bratabandha-ceremony/</a:t>
            </a:r>
          </a:p>
        </p:txBody>
      </p:sp>
      <p:sp>
        <p:nvSpPr>
          <p:cNvPr id="8" name="TextBox 7"/>
          <p:cNvSpPr txBox="1"/>
          <p:nvPr/>
        </p:nvSpPr>
        <p:spPr>
          <a:xfrm>
            <a:off x="6720733" y="6594694"/>
            <a:ext cx="3770534" cy="230832"/>
          </a:xfrm>
          <a:prstGeom prst="rect">
            <a:avLst/>
          </a:prstGeom>
          <a:noFill/>
        </p:spPr>
        <p:txBody>
          <a:bodyPr wrap="square" rtlCol="0">
            <a:spAutoFit/>
          </a:bodyPr>
          <a:lstStyle/>
          <a:p>
            <a:r>
              <a:rPr lang="en-US" sz="900">
                <a:solidFill>
                  <a:srgbClr val="FFFFFF"/>
                </a:solidFill>
              </a:rPr>
              <a:t>https://</a:t>
            </a:r>
            <a:r>
              <a:rPr lang="en-US" sz="900" err="1">
                <a:solidFill>
                  <a:srgbClr val="FFFFFF"/>
                </a:solidFill>
              </a:rPr>
              <a:t>www.lekbesi.com</a:t>
            </a:r>
            <a:r>
              <a:rPr lang="en-US" sz="900">
                <a:solidFill>
                  <a:srgbClr val="FFFFFF"/>
                </a:solidFill>
              </a:rPr>
              <a:t>/</a:t>
            </a:r>
            <a:r>
              <a:rPr lang="en-US" sz="900" err="1">
                <a:solidFill>
                  <a:srgbClr val="FFFFFF"/>
                </a:solidFill>
              </a:rPr>
              <a:t>astro</a:t>
            </a:r>
            <a:r>
              <a:rPr lang="en-US" sz="900">
                <a:solidFill>
                  <a:srgbClr val="FFFFFF"/>
                </a:solidFill>
              </a:rPr>
              <a:t>-services/puja-service/</a:t>
            </a:r>
            <a:r>
              <a:rPr lang="en-US" sz="900" err="1">
                <a:solidFill>
                  <a:srgbClr val="FFFFFF"/>
                </a:solidFill>
              </a:rPr>
              <a:t>nwaran</a:t>
            </a:r>
            <a:r>
              <a:rPr lang="en-US" sz="900">
                <a:solidFill>
                  <a:srgbClr val="FFFFFF"/>
                </a:solidFill>
              </a:rPr>
              <a:t>-puja/</a:t>
            </a:r>
          </a:p>
        </p:txBody>
      </p:sp>
    </p:spTree>
    <p:extLst>
      <p:ext uri="{BB962C8B-B14F-4D97-AF65-F5344CB8AC3E}">
        <p14:creationId xmlns:p14="http://schemas.microsoft.com/office/powerpoint/2010/main" val="176696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3091" y="712184"/>
            <a:ext cx="3463640" cy="1200979"/>
          </a:xfrm>
        </p:spPr>
        <p:txBody>
          <a:bodyPr>
            <a:normAutofit/>
          </a:bodyPr>
          <a:lstStyle/>
          <a:p>
            <a:r>
              <a:rPr lang="en-US" sz="3400" dirty="0">
                <a:latin typeface="Times New Roman"/>
                <a:cs typeface="Times New Roman"/>
              </a:rPr>
              <a:t>Gender roles: </a:t>
            </a:r>
            <a:r>
              <a:rPr lang="en-US" sz="3400" baseline="-25000" dirty="0">
                <a:latin typeface="Times New Roman"/>
                <a:cs typeface="Times New Roman"/>
              </a:rPr>
              <a:t>6</a:t>
            </a:r>
          </a:p>
        </p:txBody>
      </p:sp>
      <p:sp>
        <p:nvSpPr>
          <p:cNvPr id="3" name="Content Placeholder 2">
            <a:extLst>
              <a:ext uri="{FF2B5EF4-FFF2-40B4-BE49-F238E27FC236}">
                <a16:creationId xmlns:a16="http://schemas.microsoft.com/office/drawing/2014/main" id="{222C5135-6931-8DB1-F395-06BD3E2572C9}"/>
              </a:ext>
            </a:extLst>
          </p:cNvPr>
          <p:cNvSpPr>
            <a:spLocks noGrp="1"/>
          </p:cNvSpPr>
          <p:nvPr>
            <p:ph sz="half" idx="1"/>
          </p:nvPr>
        </p:nvSpPr>
        <p:spPr>
          <a:xfrm>
            <a:off x="1003834" y="1383269"/>
            <a:ext cx="4577694" cy="5215823"/>
          </a:xfrm>
        </p:spPr>
        <p:txBody>
          <a:bodyPr vert="horz" lIns="91440" tIns="45720" rIns="91440" bIns="45720" rtlCol="0" anchor="t">
            <a:normAutofit lnSpcReduction="10000"/>
          </a:bodyPr>
          <a:lstStyle/>
          <a:p>
            <a:pPr marL="45720" indent="0">
              <a:buNone/>
            </a:pPr>
            <a:r>
              <a:rPr lang="en-US" sz="2400" dirty="0">
                <a:latin typeface="Times New Roman"/>
                <a:cs typeface="Times New Roman"/>
              </a:rPr>
              <a:t>Women:</a:t>
            </a:r>
          </a:p>
          <a:p>
            <a:pPr marL="344170" indent="-344170"/>
            <a:r>
              <a:rPr lang="en-US" sz="2200" dirty="0">
                <a:latin typeface="Times New Roman" panose="02020603050405020304" pitchFamily="18" charset="0"/>
                <a:cs typeface="Times New Roman" panose="02020603050405020304" pitchFamily="18" charset="0"/>
              </a:rPr>
              <a:t>Traditional idolization of female purity and power.</a:t>
            </a:r>
          </a:p>
          <a:p>
            <a:pPr marL="344170" indent="-344170"/>
            <a:r>
              <a:rPr lang="en-US" sz="2200" dirty="0">
                <a:latin typeface="Times New Roman" panose="02020603050405020304" pitchFamily="18" charset="0"/>
                <a:cs typeface="Times New Roman" panose="02020603050405020304" pitchFamily="18" charset="0"/>
              </a:rPr>
              <a:t>Viewed as goddesses, with emphasis on cleanliness and virginity.</a:t>
            </a:r>
          </a:p>
          <a:p>
            <a:pPr marL="344170" indent="-344170"/>
            <a:r>
              <a:rPr lang="en-US" sz="2200" dirty="0">
                <a:latin typeface="Times New Roman" panose="02020603050405020304" pitchFamily="18" charset="0"/>
                <a:cs typeface="Times New Roman" panose="02020603050405020304" pitchFamily="18" charset="0"/>
              </a:rPr>
              <a:t>Domestic roles are common.</a:t>
            </a:r>
          </a:p>
          <a:p>
            <a:pPr marL="344170" indent="-344170"/>
            <a:r>
              <a:rPr lang="en-US" sz="2200" dirty="0">
                <a:latin typeface="Times New Roman" panose="02020603050405020304" pitchFamily="18" charset="0"/>
                <a:cs typeface="Times New Roman" panose="02020603050405020304" pitchFamily="18" charset="0"/>
              </a:rPr>
              <a:t>In recent years, more women are joining the workforce. </a:t>
            </a:r>
          </a:p>
          <a:p>
            <a:pPr marL="344170" indent="-344170"/>
            <a:r>
              <a:rPr lang="en-US" sz="2200" dirty="0">
                <a:latin typeface="Times New Roman" panose="02020603050405020304" pitchFamily="18" charset="0"/>
                <a:cs typeface="Times New Roman" panose="02020603050405020304" pitchFamily="18" charset="0"/>
              </a:rPr>
              <a:t>Woman equality increasing.</a:t>
            </a:r>
          </a:p>
          <a:p>
            <a:pPr marL="344170" indent="-344170"/>
            <a:endParaRPr lang="en-US" dirty="0">
              <a:cs typeface="Arial" panose="020B0604020202020204"/>
            </a:endParaRPr>
          </a:p>
        </p:txBody>
      </p:sp>
      <p:sp>
        <p:nvSpPr>
          <p:cNvPr id="5" name="Content Placeholder 4"/>
          <p:cNvSpPr>
            <a:spLocks noGrp="1"/>
          </p:cNvSpPr>
          <p:nvPr>
            <p:ph sz="half" idx="2"/>
          </p:nvPr>
        </p:nvSpPr>
        <p:spPr>
          <a:xfrm>
            <a:off x="5496457" y="1270205"/>
            <a:ext cx="3463640" cy="4683861"/>
          </a:xfrm>
        </p:spPr>
        <p:txBody>
          <a:bodyPr vert="horz" lIns="91440" tIns="45720" rIns="91440" bIns="45720" rtlCol="0" anchor="t">
            <a:normAutofit lnSpcReduction="10000"/>
          </a:bodyPr>
          <a:lstStyle/>
          <a:p>
            <a:pPr marL="45720" indent="0">
              <a:buNone/>
            </a:pPr>
            <a:r>
              <a:rPr lang="en-US" sz="2400" dirty="0">
                <a:latin typeface="Times New Roman"/>
                <a:cs typeface="Times New Roman"/>
              </a:rPr>
              <a:t>Men:</a:t>
            </a:r>
          </a:p>
          <a:p>
            <a:pPr marL="344170" indent="-344170"/>
            <a:r>
              <a:rPr lang="en-US" sz="2200" dirty="0">
                <a:latin typeface="Times New Roman"/>
                <a:cs typeface="Times New Roman"/>
              </a:rPr>
              <a:t>Traditional provider role, especially due to low economic statuses.</a:t>
            </a:r>
            <a:endParaRPr lang="en-US" sz="2200" dirty="0">
              <a:latin typeface="Times New Roman" panose="02020603050405020304" pitchFamily="18" charset="0"/>
              <a:cs typeface="Times New Roman" panose="02020603050405020304" pitchFamily="18" charset="0"/>
            </a:endParaRPr>
          </a:p>
          <a:p>
            <a:pPr marL="344170" indent="-344170"/>
            <a:r>
              <a:rPr lang="en-US" sz="2200" dirty="0">
                <a:latin typeface="Times New Roman"/>
                <a:cs typeface="Times New Roman"/>
              </a:rPr>
              <a:t>Breadwinner.</a:t>
            </a:r>
            <a:endParaRPr lang="en-US" sz="2200" dirty="0">
              <a:latin typeface="Times New Roman" panose="02020603050405020304" pitchFamily="18" charset="0"/>
              <a:cs typeface="Times New Roman" panose="02020603050405020304" pitchFamily="18" charset="0"/>
            </a:endParaRPr>
          </a:p>
          <a:p>
            <a:pPr marL="344170" indent="-344170"/>
            <a:r>
              <a:rPr lang="en-US" sz="2200" dirty="0">
                <a:latin typeface="Times New Roman"/>
                <a:cs typeface="Times New Roman"/>
              </a:rPr>
              <a:t>More job opportunities.</a:t>
            </a:r>
          </a:p>
          <a:p>
            <a:pPr marL="344170" indent="-344170"/>
            <a:r>
              <a:rPr lang="en-US" sz="2200" dirty="0">
                <a:latin typeface="Times New Roman"/>
                <a:cs typeface="Times New Roman"/>
              </a:rPr>
              <a:t>Owned assets in the father, or husbands name. </a:t>
            </a:r>
            <a:endParaRPr lang="en-US" sz="2200" dirty="0">
              <a:latin typeface="Times New Roman" panose="02020603050405020304" pitchFamily="18" charset="0"/>
              <a:cs typeface="Times New Roman" panose="02020603050405020304" pitchFamily="18" charset="0"/>
            </a:endParaRPr>
          </a:p>
          <a:p>
            <a:pPr marL="344170" indent="-344170"/>
            <a:endParaRPr lang="en-US" sz="1950" dirty="0">
              <a:latin typeface="Times New Roman"/>
              <a:cs typeface="Times New Roman"/>
            </a:endParaRPr>
          </a:p>
          <a:p>
            <a:pPr marL="344170" indent="-344170"/>
            <a:endParaRPr lang="en-US" dirty="0">
              <a:cs typeface="Arial" panose="020B0604020202020204"/>
            </a:endParaRPr>
          </a:p>
        </p:txBody>
      </p:sp>
      <p:pic>
        <p:nvPicPr>
          <p:cNvPr id="7" name="Picture 6" descr="Nepali woman carrying her baby near Annapurna Range Nepali woman carrying her baby village in Annapurna Conservation Area. The Annapurna region is in western Nepal where some of the most popular treks (Annapurna Sanctuary Trek, Annapurna Circuit) are located. Peaks in the Annapurnas include 8,091m Annapurna I, Nilgiri and Machhapuchchhre. The Annapurna peaks are among the world's most dangerous mountains to climb. nepal people stock pictures, royalty-free photos &amp; images">
            <a:extLst>
              <a:ext uri="{FF2B5EF4-FFF2-40B4-BE49-F238E27FC236}">
                <a16:creationId xmlns:a16="http://schemas.microsoft.com/office/drawing/2014/main" id="{C75B3F55-E79B-94CC-1255-4C6B2B72B640}"/>
              </a:ext>
            </a:extLst>
          </p:cNvPr>
          <p:cNvPicPr>
            <a:picLocks noChangeAspect="1"/>
          </p:cNvPicPr>
          <p:nvPr/>
        </p:nvPicPr>
        <p:blipFill>
          <a:blip r:embed="rId3"/>
          <a:stretch>
            <a:fillRect/>
          </a:stretch>
        </p:blipFill>
        <p:spPr>
          <a:xfrm>
            <a:off x="9009822" y="2430553"/>
            <a:ext cx="3179003" cy="2091848"/>
          </a:xfrm>
          <a:prstGeom prst="rect">
            <a:avLst/>
          </a:prstGeom>
        </p:spPr>
      </p:pic>
      <p:pic>
        <p:nvPicPr>
          <p:cNvPr id="9" name="Picture 8" descr="Nepali potter working on the pottery square in Bhaktapur Nepalese potter working in his workshop on pottery square in Bhaktapur. Bhaktapur is an ancient town in the Kathmandu Valley and is listed as a World Heritage Site by UNESCO for its rich culture, temples, and wood, metal and stone artwork. nepal people stock pictures, royalty-free photos &amp; images">
            <a:extLst>
              <a:ext uri="{FF2B5EF4-FFF2-40B4-BE49-F238E27FC236}">
                <a16:creationId xmlns:a16="http://schemas.microsoft.com/office/drawing/2014/main" id="{66260BB3-80C6-9554-4790-02B5BF31C693}"/>
              </a:ext>
            </a:extLst>
          </p:cNvPr>
          <p:cNvPicPr>
            <a:picLocks noChangeAspect="1"/>
          </p:cNvPicPr>
          <p:nvPr/>
        </p:nvPicPr>
        <p:blipFill rotWithShape="1">
          <a:blip r:embed="rId4"/>
          <a:srcRect r="-664" b="23158"/>
          <a:stretch/>
        </p:blipFill>
        <p:spPr>
          <a:xfrm>
            <a:off x="9009823" y="4522401"/>
            <a:ext cx="3192850" cy="2335599"/>
          </a:xfrm>
          <a:prstGeom prst="rect">
            <a:avLst/>
          </a:prstGeom>
        </p:spPr>
      </p:pic>
      <p:pic>
        <p:nvPicPr>
          <p:cNvPr id="11" name="Picture 10" descr="Outdoor rural image of grandchild on grandfathers piggyback. Outdoor image at day time of Asian rural people. In the scene grandchild playing and leaning on her grandfathers piggyback. The senior man holding a bamboo stick is in traditional dress and looking at camera with smile. The peasant family live in adobe hut in a small village. Two people, head and shoulders, horizontal composition with selective focus. nepal people stock pictures, royalty-free photos &amp; images">
            <a:extLst>
              <a:ext uri="{FF2B5EF4-FFF2-40B4-BE49-F238E27FC236}">
                <a16:creationId xmlns:a16="http://schemas.microsoft.com/office/drawing/2014/main" id="{CA1AEB66-584A-DC5F-4626-B90A6FA0DC77}"/>
              </a:ext>
            </a:extLst>
          </p:cNvPr>
          <p:cNvPicPr>
            <a:picLocks noChangeAspect="1"/>
          </p:cNvPicPr>
          <p:nvPr/>
        </p:nvPicPr>
        <p:blipFill rotWithShape="1">
          <a:blip r:embed="rId5"/>
          <a:srcRect t="191" r="12929"/>
          <a:stretch/>
        </p:blipFill>
        <p:spPr>
          <a:xfrm>
            <a:off x="8995974" y="0"/>
            <a:ext cx="3192851" cy="2430553"/>
          </a:xfrm>
          <a:prstGeom prst="rect">
            <a:avLst/>
          </a:prstGeom>
        </p:spPr>
      </p:pic>
      <p:sp>
        <p:nvSpPr>
          <p:cNvPr id="2" name="TextBox 1"/>
          <p:cNvSpPr txBox="1"/>
          <p:nvPr/>
        </p:nvSpPr>
        <p:spPr>
          <a:xfrm>
            <a:off x="8960097" y="4283212"/>
            <a:ext cx="3164645" cy="246221"/>
          </a:xfrm>
          <a:prstGeom prst="rect">
            <a:avLst/>
          </a:prstGeom>
          <a:noFill/>
        </p:spPr>
        <p:txBody>
          <a:bodyPr wrap="square" rtlCol="0">
            <a:spAutoFit/>
          </a:bodyPr>
          <a:lstStyle/>
          <a:p>
            <a:r>
              <a:rPr lang="en-US" sz="500" dirty="0"/>
              <a:t>https://</a:t>
            </a:r>
            <a:r>
              <a:rPr lang="en-US" sz="500" dirty="0" err="1"/>
              <a:t>www.istockphoto.com</a:t>
            </a:r>
            <a:r>
              <a:rPr lang="en-US" sz="500" dirty="0"/>
              <a:t>/photo/nepali-woman-carrying-her-baby-near-annapurna-range-gm861018428-142672263?phrase=</a:t>
            </a:r>
            <a:r>
              <a:rPr lang="en-US" sz="500" dirty="0" err="1"/>
              <a:t>nepal+people&amp;searchscope</a:t>
            </a:r>
            <a:r>
              <a:rPr lang="en-US" sz="500" dirty="0"/>
              <a:t>=image%2Cfilm</a:t>
            </a:r>
          </a:p>
        </p:txBody>
      </p:sp>
      <p:sp>
        <p:nvSpPr>
          <p:cNvPr id="6" name="TextBox 5"/>
          <p:cNvSpPr txBox="1"/>
          <p:nvPr/>
        </p:nvSpPr>
        <p:spPr>
          <a:xfrm>
            <a:off x="9017533" y="6442502"/>
            <a:ext cx="3163579" cy="415498"/>
          </a:xfrm>
          <a:prstGeom prst="rect">
            <a:avLst/>
          </a:prstGeom>
          <a:noFill/>
        </p:spPr>
        <p:txBody>
          <a:bodyPr wrap="square" rtlCol="0">
            <a:spAutoFit/>
          </a:bodyPr>
          <a:lstStyle/>
          <a:p>
            <a:r>
              <a:rPr lang="en-US" sz="700" dirty="0">
                <a:solidFill>
                  <a:srgbClr val="FFFFFF"/>
                </a:solidFill>
              </a:rPr>
              <a:t>https://</a:t>
            </a:r>
            <a:r>
              <a:rPr lang="en-US" sz="700" dirty="0" err="1">
                <a:solidFill>
                  <a:srgbClr val="FFFFFF"/>
                </a:solidFill>
              </a:rPr>
              <a:t>www.istockphoto.com</a:t>
            </a:r>
            <a:r>
              <a:rPr lang="en-US" sz="700" dirty="0">
                <a:solidFill>
                  <a:srgbClr val="FFFFFF"/>
                </a:solidFill>
              </a:rPr>
              <a:t>/photo/nepali-potter-working-on-the-pottery-square-in-bhaktapur-gm499872787-43087806?phrase=</a:t>
            </a:r>
            <a:r>
              <a:rPr lang="en-US" sz="700" dirty="0" err="1">
                <a:solidFill>
                  <a:srgbClr val="FFFFFF"/>
                </a:solidFill>
              </a:rPr>
              <a:t>nepal+people&amp;searchscope</a:t>
            </a:r>
            <a:r>
              <a:rPr lang="en-US" sz="700" dirty="0">
                <a:solidFill>
                  <a:srgbClr val="FFFFFF"/>
                </a:solidFill>
              </a:rPr>
              <a:t>=image%2Cfilm</a:t>
            </a:r>
          </a:p>
        </p:txBody>
      </p:sp>
      <p:sp>
        <p:nvSpPr>
          <p:cNvPr id="8" name="TextBox 7"/>
          <p:cNvSpPr txBox="1"/>
          <p:nvPr/>
        </p:nvSpPr>
        <p:spPr>
          <a:xfrm>
            <a:off x="8960097" y="2136278"/>
            <a:ext cx="3221015" cy="369332"/>
          </a:xfrm>
          <a:prstGeom prst="rect">
            <a:avLst/>
          </a:prstGeom>
          <a:noFill/>
        </p:spPr>
        <p:txBody>
          <a:bodyPr wrap="square" rtlCol="0">
            <a:spAutoFit/>
          </a:bodyPr>
          <a:lstStyle/>
          <a:p>
            <a:r>
              <a:rPr lang="en-US" sz="600" dirty="0"/>
              <a:t>https://</a:t>
            </a:r>
            <a:r>
              <a:rPr lang="en-US" sz="600" dirty="0" err="1"/>
              <a:t>www.istockphoto.com</a:t>
            </a:r>
            <a:r>
              <a:rPr lang="en-US" sz="600" dirty="0"/>
              <a:t>/photo/outdoor-rural-image-of-grandchild-on-grandfathers-piggyback-gm505019038-83460639?phrase=</a:t>
            </a:r>
            <a:r>
              <a:rPr lang="en-US" sz="600" dirty="0" err="1"/>
              <a:t>nepal+people&amp;searchscope</a:t>
            </a:r>
            <a:r>
              <a:rPr lang="en-US" sz="600" dirty="0"/>
              <a:t>=image%2Cfilm</a:t>
            </a:r>
          </a:p>
        </p:txBody>
      </p:sp>
    </p:spTree>
    <p:extLst>
      <p:ext uri="{BB962C8B-B14F-4D97-AF65-F5344CB8AC3E}">
        <p14:creationId xmlns:p14="http://schemas.microsoft.com/office/powerpoint/2010/main" val="3304152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city&#10;&#10;Description automatically generated">
            <a:extLst>
              <a:ext uri="{FF2B5EF4-FFF2-40B4-BE49-F238E27FC236}">
                <a16:creationId xmlns:a16="http://schemas.microsoft.com/office/drawing/2014/main" id="{F568A056-6747-3BD0-9856-A8BAFD677DCC}"/>
              </a:ext>
            </a:extLst>
          </p:cNvPr>
          <p:cNvPicPr>
            <a:picLocks noChangeAspect="1"/>
          </p:cNvPicPr>
          <p:nvPr/>
        </p:nvPicPr>
        <p:blipFill>
          <a:blip r:embed="rId2">
            <a:alphaModFix amt="24000"/>
          </a:blip>
          <a:stretch>
            <a:fillRect/>
          </a:stretch>
        </p:blipFill>
        <p:spPr>
          <a:xfrm>
            <a:off x="-2290" y="-1553"/>
            <a:ext cx="12195292" cy="4381319"/>
          </a:xfrm>
          <a:prstGeom prst="rect">
            <a:avLst/>
          </a:prstGeom>
        </p:spPr>
      </p:pic>
      <p:sp>
        <p:nvSpPr>
          <p:cNvPr id="2" name="Title 1"/>
          <p:cNvSpPr>
            <a:spLocks noGrp="1"/>
          </p:cNvSpPr>
          <p:nvPr>
            <p:ph type="title"/>
          </p:nvPr>
        </p:nvSpPr>
        <p:spPr>
          <a:xfrm>
            <a:off x="2422004" y="404664"/>
            <a:ext cx="7948913" cy="1081705"/>
          </a:xfrm>
        </p:spPr>
        <p:txBody>
          <a:bodyPr>
            <a:normAutofit/>
          </a:bodyPr>
          <a:lstStyle/>
          <a:p>
            <a:pPr algn="l"/>
            <a:br>
              <a:rPr lang="en-US" dirty="0"/>
            </a:br>
            <a:r>
              <a:rPr lang="en-US" dirty="0">
                <a:latin typeface="Times New Roman" panose="02020603050405020304" pitchFamily="18" charset="0"/>
                <a:cs typeface="Times New Roman" panose="02020603050405020304" pitchFamily="18" charset="0"/>
              </a:rPr>
              <a:t>Religious beliefs:</a:t>
            </a:r>
          </a:p>
        </p:txBody>
      </p:sp>
      <p:sp>
        <p:nvSpPr>
          <p:cNvPr id="3" name="Content Placeholder 2"/>
          <p:cNvSpPr>
            <a:spLocks noGrp="1"/>
          </p:cNvSpPr>
          <p:nvPr>
            <p:ph sz="half" idx="1"/>
          </p:nvPr>
        </p:nvSpPr>
        <p:spPr>
          <a:xfrm>
            <a:off x="944900" y="1684657"/>
            <a:ext cx="5149512" cy="4768680"/>
          </a:xfrm>
        </p:spPr>
        <p:txBody>
          <a:bodyPr vert="horz" lIns="91440" tIns="45720" rIns="91440" bIns="45720" rtlCol="0" anchor="t">
            <a:noAutofit/>
          </a:bodyPr>
          <a:lstStyle/>
          <a:p>
            <a:pPr marL="344170" indent="-344170"/>
            <a:r>
              <a:rPr lang="en-US" sz="2200" dirty="0">
                <a:latin typeface="Times New Roman" panose="02020603050405020304" pitchFamily="18" charset="0"/>
                <a:cs typeface="Times New Roman" panose="02020603050405020304" pitchFamily="18" charset="0"/>
              </a:rPr>
              <a:t>Witch-craft, ghosts, &amp; spirits in rural areas. </a:t>
            </a:r>
            <a:r>
              <a:rPr lang="en-US" sz="2200" baseline="-25000" dirty="0">
                <a:latin typeface="Times New Roman" panose="02020603050405020304" pitchFamily="18" charset="0"/>
                <a:cs typeface="Times New Roman" panose="02020603050405020304" pitchFamily="18" charset="0"/>
              </a:rPr>
              <a:t>7</a:t>
            </a:r>
            <a:endParaRPr lang="en-US" sz="2200" baseline="-25000" dirty="0">
              <a:cs typeface="Arial" panose="020B0604020202020204"/>
            </a:endParaRPr>
          </a:p>
          <a:p>
            <a:pPr marL="344170" indent="-344170"/>
            <a:r>
              <a:rPr lang="en-US" sz="2200" dirty="0">
                <a:latin typeface="Times New Roman"/>
                <a:cs typeface="Times New Roman"/>
              </a:rPr>
              <a:t>Shamans are part of healing processes, through supernatural and human world. </a:t>
            </a:r>
            <a:r>
              <a:rPr lang="en-US" sz="2200" baseline="-25000" dirty="0">
                <a:latin typeface="Times New Roman"/>
                <a:cs typeface="Times New Roman"/>
              </a:rPr>
              <a:t>7</a:t>
            </a:r>
          </a:p>
          <a:p>
            <a:pPr marL="344170" indent="-344170"/>
            <a:r>
              <a:rPr lang="en-US" sz="2200" dirty="0">
                <a:latin typeface="Times New Roman"/>
                <a:cs typeface="Times New Roman"/>
              </a:rPr>
              <a:t>Hinduism most widely followed religion in Nepal; Hindu Kingdom. </a:t>
            </a:r>
            <a:r>
              <a:rPr lang="en-US" sz="2200" baseline="-25000" dirty="0">
                <a:latin typeface="Times New Roman"/>
                <a:cs typeface="Times New Roman"/>
              </a:rPr>
              <a:t>7</a:t>
            </a:r>
            <a:endParaRPr lang="en-US" sz="2200" baseline="-25000" dirty="0">
              <a:latin typeface="Times New Roman" panose="02020603050405020304" pitchFamily="18" charset="0"/>
              <a:cs typeface="Times New Roman" panose="02020603050405020304" pitchFamily="18" charset="0"/>
            </a:endParaRPr>
          </a:p>
          <a:p>
            <a:pPr marL="344170" indent="-344170"/>
            <a:r>
              <a:rPr lang="en-US" sz="2200" dirty="0">
                <a:latin typeface="Times New Roman"/>
                <a:cs typeface="Times New Roman"/>
              </a:rPr>
              <a:t>All the main religions in Nepal share a daily morning worship ritual of gathering at temples. </a:t>
            </a:r>
            <a:r>
              <a:rPr lang="en-US" sz="2200" baseline="-25000" dirty="0">
                <a:latin typeface="Times New Roman"/>
                <a:cs typeface="Times New Roman"/>
              </a:rPr>
              <a:t>7</a:t>
            </a:r>
            <a:endParaRPr lang="en-US" sz="2200" baseline="-25000" dirty="0">
              <a:latin typeface="Times New Roman" panose="02020603050405020304" pitchFamily="18" charset="0"/>
              <a:cs typeface="Times New Roman" panose="02020603050405020304" pitchFamily="18" charset="0"/>
            </a:endParaRPr>
          </a:p>
          <a:p>
            <a:pPr marL="344170" indent="-344170"/>
            <a:endParaRPr lang="en-US" sz="2400" dirty="0">
              <a:latin typeface="Times New Roman" panose="02020603050405020304" pitchFamily="18" charset="0"/>
              <a:cs typeface="Times New Roman" panose="02020603050405020304" pitchFamily="18" charset="0"/>
            </a:endParaRPr>
          </a:p>
          <a:p>
            <a:pPr marL="344170" indent="-344170"/>
            <a:endParaRPr lang="en-US" sz="24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7C9D4D5-E387-D30E-1843-3A9BD2588BEE}"/>
              </a:ext>
            </a:extLst>
          </p:cNvPr>
          <p:cNvSpPr>
            <a:spLocks noGrp="1"/>
          </p:cNvSpPr>
          <p:nvPr>
            <p:ph sz="half" idx="2"/>
          </p:nvPr>
        </p:nvSpPr>
        <p:spPr>
          <a:xfrm>
            <a:off x="6094412" y="1684655"/>
            <a:ext cx="5087280" cy="4984705"/>
          </a:xfrm>
        </p:spPr>
        <p:txBody>
          <a:bodyPr>
            <a:normAutofit fontScale="92500"/>
          </a:bodyPr>
          <a:lstStyle/>
          <a:p>
            <a:r>
              <a:rPr lang="en-US" sz="2400" dirty="0">
                <a:latin typeface="Times New Roman" panose="02020603050405020304" pitchFamily="18" charset="0"/>
                <a:cs typeface="Times New Roman" panose="02020603050405020304" pitchFamily="18" charset="0"/>
              </a:rPr>
              <a:t>Temples built in honour of gods.</a:t>
            </a:r>
            <a:r>
              <a:rPr lang="en-US" sz="2400" baseline="-25000" dirty="0">
                <a:latin typeface="Times New Roman" panose="02020603050405020304" pitchFamily="18" charset="0"/>
                <a:cs typeface="Times New Roman" panose="02020603050405020304" pitchFamily="18" charset="0"/>
              </a:rPr>
              <a:t>7</a:t>
            </a:r>
          </a:p>
          <a:p>
            <a:r>
              <a:rPr lang="en-US" sz="2400" dirty="0">
                <a:latin typeface="Times New Roman" panose="02020603050405020304" pitchFamily="18" charset="0"/>
                <a:cs typeface="Times New Roman" panose="02020603050405020304" pitchFamily="18" charset="0"/>
              </a:rPr>
              <a:t>Buddhism a countermovement to early Hinduism.</a:t>
            </a:r>
            <a:r>
              <a:rPr lang="en-US" sz="2400" baseline="-25000" dirty="0">
                <a:latin typeface="Times New Roman" panose="02020603050405020304" pitchFamily="18" charset="0"/>
                <a:cs typeface="Times New Roman" panose="02020603050405020304" pitchFamily="18" charset="0"/>
              </a:rPr>
              <a:t>7</a:t>
            </a:r>
          </a:p>
          <a:p>
            <a:r>
              <a:rPr lang="en-US" sz="2400" dirty="0">
                <a:latin typeface="Times New Roman" panose="02020603050405020304" pitchFamily="18" charset="0"/>
                <a:cs typeface="Times New Roman" panose="02020603050405020304" pitchFamily="18" charset="0"/>
              </a:rPr>
              <a:t>Theravada Buddhism: The way of the elders.</a:t>
            </a:r>
            <a:r>
              <a:rPr lang="en-US" sz="2400" baseline="-25000" dirty="0">
                <a:latin typeface="Times New Roman" panose="02020603050405020304" pitchFamily="18" charset="0"/>
                <a:cs typeface="Times New Roman" panose="02020603050405020304" pitchFamily="18" charset="0"/>
              </a:rPr>
              <a:t>7</a:t>
            </a:r>
          </a:p>
          <a:p>
            <a:r>
              <a:rPr lang="en-US" sz="2400" dirty="0">
                <a:latin typeface="Times New Roman" panose="02020603050405020304" pitchFamily="18" charset="0"/>
                <a:cs typeface="Times New Roman" panose="02020603050405020304" pitchFamily="18" charset="0"/>
              </a:rPr>
              <a:t>Mahayana Buddhism: Great vehicle.</a:t>
            </a:r>
            <a:r>
              <a:rPr lang="en-US" sz="2400" baseline="-25000" dirty="0">
                <a:latin typeface="Times New Roman" panose="02020603050405020304" pitchFamily="18" charset="0"/>
                <a:cs typeface="Times New Roman" panose="02020603050405020304" pitchFamily="18" charset="0"/>
              </a:rPr>
              <a:t>7</a:t>
            </a:r>
          </a:p>
          <a:p>
            <a:r>
              <a:rPr lang="en-US" sz="2400" dirty="0">
                <a:latin typeface="Times New Roman" panose="02020603050405020304" pitchFamily="18" charset="0"/>
                <a:cs typeface="Times New Roman" panose="02020603050405020304" pitchFamily="18" charset="0"/>
              </a:rPr>
              <a:t>Vajrayana Buddhism: Diamond vehicle.</a:t>
            </a:r>
            <a:r>
              <a:rPr lang="en-US" sz="2400" baseline="-25000" dirty="0">
                <a:latin typeface="Times New Roman" panose="02020603050405020304" pitchFamily="18" charset="0"/>
                <a:cs typeface="Times New Roman" panose="02020603050405020304" pitchFamily="18" charset="0"/>
              </a:rPr>
              <a:t>7</a:t>
            </a:r>
          </a:p>
          <a:p>
            <a:r>
              <a:rPr lang="en-US" sz="2400" dirty="0">
                <a:latin typeface="Times New Roman" panose="02020603050405020304" pitchFamily="18" charset="0"/>
                <a:cs typeface="Times New Roman" panose="02020603050405020304" pitchFamily="18" charset="0"/>
              </a:rPr>
              <a:t>Worship &amp; prayer before major events.</a:t>
            </a:r>
            <a:r>
              <a:rPr lang="en-US" sz="2400" baseline="-25000" dirty="0">
                <a:latin typeface="Times New Roman" panose="02020603050405020304" pitchFamily="18" charset="0"/>
                <a:cs typeface="Times New Roman" panose="02020603050405020304" pitchFamily="18" charset="0"/>
              </a:rPr>
              <a:t>7</a:t>
            </a:r>
          </a:p>
        </p:txBody>
      </p:sp>
      <p:sp>
        <p:nvSpPr>
          <p:cNvPr id="5" name="TextBox 4"/>
          <p:cNvSpPr txBox="1"/>
          <p:nvPr/>
        </p:nvSpPr>
        <p:spPr>
          <a:xfrm rot="16200000">
            <a:off x="-2100545" y="3821034"/>
            <a:ext cx="5904656" cy="169277"/>
          </a:xfrm>
          <a:prstGeom prst="rect">
            <a:avLst/>
          </a:prstGeom>
          <a:noFill/>
        </p:spPr>
        <p:txBody>
          <a:bodyPr wrap="square" rtlCol="0">
            <a:spAutoFit/>
          </a:bodyPr>
          <a:lstStyle/>
          <a:p>
            <a:r>
              <a:rPr lang="en-US" sz="500" dirty="0"/>
              <a:t>https://</a:t>
            </a:r>
            <a:r>
              <a:rPr lang="en-US" sz="500" dirty="0" err="1"/>
              <a:t>www.istockphoto.com</a:t>
            </a:r>
            <a:r>
              <a:rPr lang="en-US" sz="500" dirty="0"/>
              <a:t>/photo/kathmandu-golden-sunset-light-illuminating-ancient-square-temples-bhaktapur-nepal-gm628303894-111497775?phrase=</a:t>
            </a:r>
            <a:r>
              <a:rPr lang="en-US" sz="500" dirty="0" err="1"/>
              <a:t>nepal+religion&amp;searchscope</a:t>
            </a:r>
            <a:r>
              <a:rPr lang="en-US" sz="500" dirty="0"/>
              <a:t>=image%2Cfilm</a:t>
            </a:r>
          </a:p>
        </p:txBody>
      </p:sp>
    </p:spTree>
    <p:extLst>
      <p:ext uri="{BB962C8B-B14F-4D97-AF65-F5344CB8AC3E}">
        <p14:creationId xmlns:p14="http://schemas.microsoft.com/office/powerpoint/2010/main" val="61335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401EAC5-4335-4679-9FF7-DA216A41F69F}">
  <ds:schemaRefs>
    <ds:schemaRef ds:uri="http://schemas.microsoft.com/sharepoint/v3/contenttype/forms"/>
  </ds:schemaRefs>
</ds:datastoreItem>
</file>

<file path=customXml/itemProps2.xml><?xml version="1.0" encoding="utf-8"?>
<ds:datastoreItem xmlns:ds="http://schemas.openxmlformats.org/officeDocument/2006/customXml" ds:itemID="{C900C3CC-DBFC-466E-B959-EC92125FAB6E}">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4628CFCD-8CF0-454D-A198-7F1C3455B7F2}">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230e9df3-be65-4c73-a93b-d1236ebd677e"/>
    <ds:schemaRef ds:uri="16c05727-aa75-4e4a-9b5f-8a80a1165891"/>
    <ds:schemaRef ds:uri="71af3243-3dd4-4a8d-8c0d-dd76da1f02a5"/>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10368</TotalTime>
  <Words>4298</Words>
  <Application>Microsoft Macintosh PowerPoint</Application>
  <PresentationFormat>Custom</PresentationFormat>
  <Paragraphs>263</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Gothic</vt:lpstr>
      <vt:lpstr>MS Shell Dlg 2</vt:lpstr>
      <vt:lpstr>Times New Roman</vt:lpstr>
      <vt:lpstr>Wingdings</vt:lpstr>
      <vt:lpstr>Wingdings 3</vt:lpstr>
      <vt:lpstr>Madison</vt:lpstr>
      <vt:lpstr>Nepal: The Himalayan kingdom </vt:lpstr>
      <vt:lpstr>Topics</vt:lpstr>
      <vt:lpstr>PowerPoint Presentation</vt:lpstr>
      <vt:lpstr>PowerPoint Presentation</vt:lpstr>
      <vt:lpstr>Major life events: Janku and Funerals</vt:lpstr>
      <vt:lpstr>Major life events:  Marriage &amp; Divorce  </vt:lpstr>
      <vt:lpstr>Major life events: Rice and Name giving  ceremony</vt:lpstr>
      <vt:lpstr>Gender roles: 6</vt:lpstr>
      <vt:lpstr> Religious beliefs:</vt:lpstr>
      <vt:lpstr>Dietary habits:</vt:lpstr>
      <vt:lpstr>Dietary habits Cont’d:</vt:lpstr>
      <vt:lpstr>PowerPoint Presentation</vt:lpstr>
      <vt:lpstr>Oral health values, beliefs, and practices:</vt:lpstr>
      <vt:lpstr>PowerPoint Presentation</vt:lpstr>
      <vt:lpstr>PowerPoint Presentation</vt:lpstr>
      <vt:lpstr>PowerPoint Presentation</vt:lpstr>
      <vt:lpstr>PowerPoint Presentation</vt:lpstr>
      <vt:lpstr>Case scenario: (Assessment)</vt:lpstr>
      <vt:lpstr>Dental hygiene diagnosis: 21</vt:lpstr>
      <vt:lpstr>Planning: 21</vt:lpstr>
      <vt:lpstr>Implementation: 21</vt:lpstr>
      <vt:lpstr>Documentation: 21 </vt:lpstr>
      <vt:lpstr>Evaluation: 21</vt:lpstr>
      <vt:lpstr>Difficulties with client: </vt:lpstr>
      <vt:lpstr>PowerPoint Presentation</vt:lpstr>
      <vt:lpstr>Literature cited </vt:lpstr>
      <vt:lpstr>Literature cited</vt:lpstr>
      <vt:lpstr>Literature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Nepal </dc:title>
  <dc:creator>Megan Walbauer (DH Oct 23)</dc:creator>
  <cp:lastModifiedBy>Megan Walbauer (DH Oct 23)</cp:lastModifiedBy>
  <cp:revision>2</cp:revision>
  <cp:lastPrinted>2024-02-29T19:24:04Z</cp:lastPrinted>
  <dcterms:created xsi:type="dcterms:W3CDTF">2024-02-22T16:36:05Z</dcterms:created>
  <dcterms:modified xsi:type="dcterms:W3CDTF">2024-03-01T22:27:13Z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