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0"/>
  </p:notesMasterIdLst>
  <p:sldIdLst>
    <p:sldId id="257" r:id="rId2"/>
    <p:sldId id="305" r:id="rId3"/>
    <p:sldId id="259" r:id="rId4"/>
    <p:sldId id="260" r:id="rId5"/>
    <p:sldId id="263" r:id="rId6"/>
    <p:sldId id="261" r:id="rId7"/>
    <p:sldId id="272" r:id="rId8"/>
    <p:sldId id="262" r:id="rId9"/>
    <p:sldId id="266" r:id="rId10"/>
    <p:sldId id="264" r:id="rId11"/>
    <p:sldId id="265" r:id="rId12"/>
    <p:sldId id="267" r:id="rId13"/>
    <p:sldId id="318" r:id="rId14"/>
    <p:sldId id="268" r:id="rId15"/>
    <p:sldId id="293" r:id="rId16"/>
    <p:sldId id="270" r:id="rId17"/>
    <p:sldId id="303" r:id="rId18"/>
    <p:sldId id="273" r:id="rId19"/>
    <p:sldId id="302" r:id="rId20"/>
    <p:sldId id="292" r:id="rId21"/>
    <p:sldId id="312" r:id="rId22"/>
    <p:sldId id="314" r:id="rId23"/>
    <p:sldId id="310" r:id="rId24"/>
    <p:sldId id="311" r:id="rId25"/>
    <p:sldId id="308" r:id="rId26"/>
    <p:sldId id="313" r:id="rId27"/>
    <p:sldId id="309" r:id="rId28"/>
    <p:sldId id="295" r:id="rId29"/>
    <p:sldId id="281" r:id="rId30"/>
    <p:sldId id="300" r:id="rId31"/>
    <p:sldId id="301" r:id="rId32"/>
    <p:sldId id="315" r:id="rId33"/>
    <p:sldId id="316" r:id="rId34"/>
    <p:sldId id="317" r:id="rId35"/>
    <p:sldId id="294" r:id="rId36"/>
    <p:sldId id="298" r:id="rId37"/>
    <p:sldId id="279" r:id="rId38"/>
    <p:sldId id="278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76" r:id="rId48"/>
    <p:sldId id="29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7A8E7-A700-D886-B1F9-A329FB5B4060}" v="21" dt="2024-12-17T01:12:07.095"/>
    <p1510:client id="{379E0B34-0C61-A002-E97F-959B2AB632DE}" v="445" dt="2024-12-16T23:43:06.188"/>
    <p1510:client id="{569E137F-6490-334D-9320-C4FAF41C9AFA}" v="35" dt="2024-12-17T20:45:41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1"/>
  </p:normalViewPr>
  <p:slideViewPr>
    <p:cSldViewPr snapToGrid="0">
      <p:cViewPr varScale="1">
        <p:scale>
          <a:sx n="122" d="100"/>
          <a:sy n="122" d="100"/>
        </p:scale>
        <p:origin x="3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D24D0-6840-4A79-8427-0BBDBDD3A6F3}" type="datetimeFigureOut">
              <a:t>12/17/24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04AAF-A45B-4819-BE62-1839405FCF7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1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y.clevelandclinic.org/health/articles/24786-pharmacis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stockphoto.com/search/2/image?mediatype=illustration&amp;phrase=pharmacist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atoday.com/become-a-pharmacist/#:~:text=It%20takes%20at%20least%20five,therapeutic%20knowledge%20and%20clinical%20skills.%E2%80%8B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pharmacy.utoronto.ca/how-become-pharmacist" TargetMode="External"/><Relationship Id="rId4" Type="http://schemas.openxmlformats.org/officeDocument/2006/relationships/hyperlink" Target="https://www.pharmacists.ca/pharmacy-in-canada/becoming-a-pharmacist-in-canada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pinfo.com/about/council-committee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y.clevelandclinic.org/health/articles/24786-pharmacis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search/2/image?mediatype=illustration&amp;phrase=pharmacis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search/2/image?mediatype=illustration&amp;phrase=pharmacy%20tech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ptpro.com/about-us#:~:text=From%20point%20of%20entry%20to,operations%20on%20this%20single%20platform.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criptpro.com/vial-filling/" TargetMode="External"/><Relationship Id="rId4" Type="http://schemas.openxmlformats.org/officeDocument/2006/relationships/hyperlink" Target="https://www.scriptpro.com/blog/what-makes-scriptpro-robots-better-than-the-competitors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atoday.com/become-a-pharmacist/#:~:text=It%20takes%20at%20least%20five,therapeutic%20knowledge%20and%20clinical%20skills.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stockphoto.com/search/2/image?mediatype=illustration&amp;phrase=pharmacist" TargetMode="External"/><Relationship Id="rId4" Type="http://schemas.openxmlformats.org/officeDocument/2006/relationships/hyperlink" Target="https://my.clevelandclinic.org/health/articles/24786-pharmacist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6lDXWr1SXU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pinfo.com/about/key-initiatives/pharmacy-safety-initiative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nracing.com/software/key-features-benefits-of-pharmacy-management-system-in-medical-industry.htm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pigroup.ca/blog/blog/the-top-three-most-common-pharmacy-systems-used-in-canada/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harmachine.com/pill-counter-machine-buying-guid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pigroup.ca/blog/blog/the-top-three-most-common-pharmacy-systems-used-in-canada/" TargetMode="External"/><Relationship Id="rId4" Type="http://schemas.openxmlformats.org/officeDocument/2006/relationships/hyperlink" Target="https://www.fulcruminc.net/product/drx-500sxnw/96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lcruminc.net/product/drx-500sxnw/96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pigroup.ca/blog/blog/the-top-three-most-common-pharmacy-systems-used-in-canada/" TargetMode="External"/><Relationship Id="rId4" Type="http://schemas.openxmlformats.org/officeDocument/2006/relationships/hyperlink" Target="https://www.medicalexpo.com/prod/kirby-lester/product-100260-651861.html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search/2/image?mediatype=illustration&amp;phrase=pharmacist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search/2/image?mediatype=illustration&amp;phrase=medicatio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pinfo.com/practice-education/expanded-scope-of-practice/minor-ailment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pinfo.com/practice-education/expanded-scope-of-practice/minor-ailment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ipjYaXqH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nesspoint.ca/our-tea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rnabynow.com/local-news/burnaby-shoppers-drug-mart-reports-another-covid-19-case-316100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search/2/image?mediatype=illustration&amp;phrase=pharmacist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https://my.clevelandclinic.org/health/articles/24786-pharmacist</a:t>
            </a:r>
            <a:r>
              <a:rPr lang="en-US"/>
              <a:t> 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Image:</a:t>
            </a:r>
          </a:p>
          <a:p>
            <a:r>
              <a:rPr lang="en-US">
                <a:hlinkClick r:id="rId4"/>
              </a:rPr>
              <a:t>https://www.istockphoto.com/search/2/image?mediatype=illustration&amp;phrase=pharmacist</a:t>
            </a:r>
            <a:r>
              <a:rPr lang="en-US"/>
              <a:t>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33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>
                <a:hlinkClick r:id="rId3"/>
              </a:rPr>
              <a:t>https://www.opatoday.com/become-a-pharmacist/#:~:text=It%20takes%20at%20least%20five,therapeutic%20knowledge%20and%20clinical%20skills.%E2%80%8B</a:t>
            </a:r>
            <a:endParaRPr lang="en-US"/>
          </a:p>
          <a:p>
            <a:r>
              <a:rPr lang="en-US">
                <a:hlinkClick r:id="rId4"/>
              </a:rPr>
              <a:t>https://www.pharmacists.ca/pharmacy-in-canada/becoming-a-pharmacist-in-canada/</a:t>
            </a:r>
            <a:endParaRPr lang="en-US"/>
          </a:p>
          <a:p>
            <a:r>
              <a:rPr lang="en-US">
                <a:hlinkClick r:id="rId5"/>
              </a:rPr>
              <a:t>https://www.pharmacy.utoronto.ca/how-become-pharmacist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45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https://www.pharmacists.ca/pharmacy-in-canada/becoming-a-pharmacist-in-canada/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00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https://www.ocpinfo.com/about/council-committees/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24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https://my.clevelandclinic.org/health/articles/24786-pharmacist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29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https://www.istockphoto.com/search/2/image?mediatype=illustration&amp;phrase=pharmacist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60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www.wallpaperflare.com</a:t>
            </a:r>
            <a:r>
              <a:rPr lang="en-US"/>
              <a:t>/silver-stethoscope-medicine-graph-chart-diagram-close-up-wallpaper-mlmt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2079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www.ihs.org.vn</a:t>
            </a:r>
            <a:r>
              <a:rPr lang="en-US"/>
              <a:t>/chlorhexidine-9107.html </a:t>
            </a:r>
          </a:p>
          <a:p>
            <a:r>
              <a:rPr lang="en-US"/>
              <a:t>https://</a:t>
            </a:r>
            <a:r>
              <a:rPr lang="en-US" err="1"/>
              <a:t>www.google.com</a:t>
            </a:r>
            <a:r>
              <a:rPr lang="en-US"/>
              <a:t>/</a:t>
            </a:r>
            <a:r>
              <a:rPr lang="en-US" err="1"/>
              <a:t>imgres?q</a:t>
            </a:r>
            <a:r>
              <a:rPr lang="en-US"/>
              <a:t>=fluoride%20varnish%C2%A0&amp;imgurl=https%3A%2F%2Fwww.premierdentalco.com%2Fwp-content%2Fuploads%2F2015%2F08%2FEP_Varnish_Box_new-unitdose_web.jpg&amp;imgrefurl=https%3A%2F%2Fwww.premierdentalco.com%2Fproduct%2Fhygienepreventative%2Ffluoride%2Fenamel-pro-varnish%2F&amp;docid=teDzh6rhBYroDM&amp;tbnid=IjfXlWTDqWg5CM&amp;vet=12ahUKEwi2m6GSwYyKAxUzmokEHWvLGiQQM3oECG0QAA..i&amp;w=1200&amp;h=800&amp;hcb=2&amp;ved=2ahUKEwi2m6GSwYyKAxUzmokEHWvLGiQQM3oECG0QAA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7565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www.rawpixel.com</a:t>
            </a:r>
            <a:r>
              <a:rPr lang="en-US"/>
              <a:t>/search/</a:t>
            </a:r>
            <a:r>
              <a:rPr lang="en-US" err="1"/>
              <a:t>pharmacist?page</a:t>
            </a:r>
            <a:r>
              <a:rPr lang="en-US"/>
              <a:t>=1&amp;path=_</a:t>
            </a:r>
            <a:r>
              <a:rPr lang="en-US" err="1"/>
              <a:t>topics&amp;sort</a:t>
            </a:r>
            <a:r>
              <a:rPr lang="en-US"/>
              <a:t>=curated</a:t>
            </a:r>
          </a:p>
          <a:p>
            <a:r>
              <a:rPr lang="en-US"/>
              <a:t>https://</a:t>
            </a:r>
            <a:r>
              <a:rPr lang="en-US" err="1"/>
              <a:t>www.mynextmove.org</a:t>
            </a:r>
            <a:r>
              <a:rPr lang="en-US"/>
              <a:t>/profile/summary/29-1292.00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801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https://www.istockphoto.com/search/2/image?mediatype=illustration&amp;phrase=pharmacy%20tech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93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  <a:hlinkClick r:id="rId3"/>
              </a:rPr>
              <a:t>https://www.scriptpro.com/about-us#:~:text=From%20point%20of%20entry%20to,operations%20on%20this%20single%20platform.</a:t>
            </a:r>
            <a:r>
              <a:rPr lang="en-US">
                <a:ea typeface="Calibri"/>
                <a:cs typeface="Calibri"/>
              </a:rPr>
              <a:t> </a:t>
            </a:r>
            <a:endParaRPr lang="en-US"/>
          </a:p>
          <a:p>
            <a:endParaRPr lang="en-US"/>
          </a:p>
          <a:p>
            <a:r>
              <a:rPr lang="en-US">
                <a:hlinkClick r:id="rId4"/>
              </a:rPr>
              <a:t>https://www.scriptpro.com/blog/what-makes-scriptpro-robots-better-than-the-competitors</a:t>
            </a:r>
            <a:endParaRPr lang="en-US">
              <a:ea typeface="Calibri"/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hlinkClick r:id="rId5"/>
              </a:rPr>
              <a:t>https://scriptpro.com/vial-filling/</a:t>
            </a:r>
            <a:r>
              <a:rPr lang="en-US"/>
              <a:t>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https://www.opatoday.com/become-a-pharmacist/#:~:text=It%20takes%20at%20least%20five,therapeutic%20knowledge%20and%20clinical%20skills.</a:t>
            </a:r>
          </a:p>
          <a:p>
            <a:endParaRPr lang="en-US"/>
          </a:p>
          <a:p>
            <a:r>
              <a:rPr lang="en-US">
                <a:hlinkClick r:id="rId4"/>
              </a:rPr>
              <a:t>https://my.clevelandclinic.org/health/articles/24786-pharmacist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>
                <a:hlinkClick r:id="rId5"/>
              </a:rPr>
              <a:t>https://www.istockphoto.com/search/2/image?mediatype=illustration&amp;phrase=pharmacist</a:t>
            </a:r>
            <a:r>
              <a:rPr lang="en-US"/>
              <a:t>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6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https://www.youtube.com/watch?v=76lDXWr1SXU</a:t>
            </a:r>
            <a:endParaRPr lang="en-US"/>
          </a:p>
          <a:p>
            <a:r>
              <a:rPr lang="en-US">
                <a:cs typeface="Calibri"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72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https://www.ocpinfo.com/about/key-initiatives/pharmacy-safety-initiative/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0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https://www.tnnracing.com/software/key-features-benefits-of-pharmacy-management-system-in-medical-industry.html</a:t>
            </a:r>
            <a:endParaRPr lang="en-US"/>
          </a:p>
          <a:p>
            <a:r>
              <a:rPr lang="en-US">
                <a:hlinkClick r:id="rId4"/>
              </a:rPr>
              <a:t>https://rpigroup.ca/blog/blog/the-top-three-most-common-pharmacy-systems-used-in-canada/</a:t>
            </a:r>
            <a:endParaRPr lang="en-US">
              <a:ea typeface="Calibri" panose="020F0502020204030204"/>
              <a:cs typeface="Calibri" panose="020F0502020204030204"/>
              <a:hlinkClick r:id="rId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09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https://www.ipharmachine.com/pill-counter-machine-buying-guide</a:t>
            </a:r>
            <a:endParaRPr lang="en-US"/>
          </a:p>
          <a:p>
            <a:r>
              <a:rPr lang="en-US">
                <a:hlinkClick r:id="rId4"/>
              </a:rPr>
              <a:t>https://www.fulcruminc.net/product/drx-500sxnw/96</a:t>
            </a:r>
            <a:endParaRPr lang="en-US">
              <a:ea typeface="Calibri"/>
              <a:cs typeface="Calibri"/>
              <a:hlinkClick r:id="rId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hlinkClick r:id="rId5"/>
              </a:rPr>
              <a:t>https://rpigroup.ca/blog/blog/the-top-three-most-common-pharmacy-systems-used-in-canada/</a:t>
            </a: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78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https://www.fulcruminc.net/product/drx-500sxnw/96</a:t>
            </a:r>
            <a:endParaRPr lang="en-US">
              <a:ea typeface="Calibri"/>
              <a:cs typeface="Calibri"/>
              <a:hlinkClick r:id="" action="ppaction://noaction"/>
            </a:endParaRPr>
          </a:p>
          <a:p>
            <a:r>
              <a:rPr lang="en-US">
                <a:hlinkClick r:id="rId4"/>
              </a:rPr>
              <a:t>https://www.medicalexpo.com/prod/kirby-lester/product-100260-651861.html</a:t>
            </a:r>
            <a:endParaRPr lang="en-US">
              <a:ea typeface="Calibri"/>
              <a:cs typeface="Calibri"/>
              <a:hlinkClick r:id="rId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hlinkClick r:id="rId5"/>
              </a:rPr>
              <a:t>https://rpigroup.ca/blog/blog/the-top-three-most-common-pharmacy-systems-used-in-canada/</a:t>
            </a: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77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https://www.istockphoto.com/search/2/image?mediatype=illustration&amp;phrase=pharmacist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12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https://www.istockphoto.com/search/2/image?mediatype=illustration&amp;phrase=medication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91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https://www.ocpinfo.com/practice-education/expanded-scope-of-practice/minor-ailment/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64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https://www.ocpinfo.com/practice-education/expanded-scope-of-practice/minor-ailment/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8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https://www.youtube.com/watch?v=ZnipjYaXqH8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98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https://wellnesspoint.ca/our-team/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7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02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https://www.burnabynow.com/local-news/burnaby-shoppers-drug-mart-reports-another-covid-19-case-3161001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90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https://www.istockphoto.com/search/2/image?mediatype=illustration&amp;phrase=pharmacist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04AAF-A45B-4819-BE62-1839405FCF75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hs.org.vn/chlorhexidine-9107.html" TargetMode="Externa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wpixel.com/search/pharmacist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s://www.mynextmove.org/profile/summary/29-1292.0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ccpebe7MJc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52893&amp;picture=handshake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6lDXWr1SXU?feature=oembed" TargetMode="Externa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ife_Skills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college.mayo.edu/academics/explore-health-care-careers/careers-a-z/pharmacist/" TargetMode="External"/><Relationship Id="rId3" Type="http://schemas.openxmlformats.org/officeDocument/2006/relationships/hyperlink" Target="https://cdho.org/wp-content/uploads/2023/10/GUI-Prescribing.pdf" TargetMode="External"/><Relationship Id="rId7" Type="http://schemas.openxmlformats.org/officeDocument/2006/relationships/hyperlink" Target="https://ca.indeed.com/career-advice/resumes-cover-letters/pharmacy-skills" TargetMode="External"/><Relationship Id="rId2" Type="http://schemas.openxmlformats.org/officeDocument/2006/relationships/hyperlink" Target="https://www.pharmacists.ca/pharmacy-in-canada/becoming-a-pharmacist-in-canad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phm.ca/wp-content/uploads/Resource-Library/Guidelines/Therapeutic-Relationships.pdf" TargetMode="External"/><Relationship Id="rId5" Type="http://schemas.openxmlformats.org/officeDocument/2006/relationships/hyperlink" Target="https://my.clevelandclinic.org/health/articles/24786-pharmacist" TargetMode="External"/><Relationship Id="rId4" Type="http://schemas.openxmlformats.org/officeDocument/2006/relationships/hyperlink" Target="https://insights.covermymeds.com/healthcare-technology/automation/6-key-advanced-pill-counting-features-pharmacies-should-consider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rpigroup.ca/blog/blog/the-top-three-most-common-pharmacy-systems-used-in-canada/" TargetMode="External"/><Relationship Id="rId3" Type="http://schemas.openxmlformats.org/officeDocument/2006/relationships/hyperlink" Target="https://www.ocpinfo.com/practice-education/expanded-scope-of-practice/minor-ailment/" TargetMode="External"/><Relationship Id="rId7" Type="http://schemas.openxmlformats.org/officeDocument/2006/relationships/hyperlink" Target="https://www.pharmacistsgatewaycanada.ca/pharmacy-practice/working-as-a-pharmacist/#:~:text=Pharmacists%20work%20alongside%20doctors%2C%20nurses,and%20new%20drug%2Dresearch%20findings" TargetMode="External"/><Relationship Id="rId2" Type="http://schemas.openxmlformats.org/officeDocument/2006/relationships/hyperlink" Target="https://www.ocpinfo.com/about/key-initiatives/pharmacy-safety-initiativ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patoday.com/become-a-pharmacist/#:~:text=It%20takes%20at%20least%20five,therapeutic%20knowledge%20and%20clinical%20skills.%E2%80%8B" TargetMode="External"/><Relationship Id="rId5" Type="http://schemas.openxmlformats.org/officeDocument/2006/relationships/hyperlink" Target="https://www.ocpinfo.com/practice_resource/scope-of-practice/" TargetMode="External"/><Relationship Id="rId4" Type="http://schemas.openxmlformats.org/officeDocument/2006/relationships/hyperlink" Target="https://www.opatoday.com/become-a-pharmacist/#:~:text=It%20takes%20at%20least%20five,therapeutic%20knowledge%20and%20clinical%20skills" TargetMode="External"/><Relationship Id="rId9" Type="http://schemas.openxmlformats.org/officeDocument/2006/relationships/hyperlink" Target="https://www.pharmacy.utoronto.ca/how-become-pharmacis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nipjYaXqH8?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FF2930-7E93-1AE8-1DF7-EC2A4D860C55}"/>
              </a:ext>
            </a:extLst>
          </p:cNvPr>
          <p:cNvSpPr/>
          <p:nvPr/>
        </p:nvSpPr>
        <p:spPr>
          <a:xfrm>
            <a:off x="1708062" y="1186004"/>
            <a:ext cx="8871329" cy="4486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US" sz="2000"/>
              <a:t>DH304 – Interprofessional Collaborative Practice</a:t>
            </a:r>
          </a:p>
          <a:p>
            <a:r>
              <a:rPr lang="en-US" sz="2000"/>
              <a:t>Ms. Steinberg, RDH</a:t>
            </a:r>
          </a:p>
          <a:p>
            <a:r>
              <a:rPr lang="en-US" sz="2000"/>
              <a:t>Megan </a:t>
            </a:r>
            <a:r>
              <a:rPr lang="en-US" sz="2000" err="1"/>
              <a:t>Walbauer</a:t>
            </a:r>
            <a:r>
              <a:rPr lang="en-US" sz="2000"/>
              <a:t>, Maria </a:t>
            </a:r>
            <a:r>
              <a:rPr lang="en-US" sz="2000" err="1"/>
              <a:t>Kurba</a:t>
            </a:r>
            <a:r>
              <a:rPr lang="en-US" sz="2000"/>
              <a:t> </a:t>
            </a:r>
            <a:r>
              <a:rPr lang="en-US" sz="2000" err="1"/>
              <a:t>Alakhras</a:t>
            </a:r>
            <a:r>
              <a:rPr lang="en-US" sz="2000"/>
              <a:t>, Gurleen Dhaliwal, Dema Al-</a:t>
            </a:r>
            <a:r>
              <a:rPr lang="en-US" sz="2000" err="1"/>
              <a:t>Nakeeb</a:t>
            </a:r>
            <a:r>
              <a:rPr lang="en-US" sz="2000"/>
              <a:t>,</a:t>
            </a:r>
          </a:p>
          <a:p>
            <a:r>
              <a:rPr lang="en-US" sz="2000"/>
              <a:t>Jaipreet Singh, Zaid </a:t>
            </a:r>
            <a:r>
              <a:rPr lang="en-US" sz="2000" err="1"/>
              <a:t>Saoor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032" y="1022648"/>
            <a:ext cx="10190071" cy="2732808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accent2"/>
                </a:solidFill>
              </a:rPr>
              <a:t>Healthcare Observation</a:t>
            </a:r>
            <a:br>
              <a:rPr lang="en-US" sz="4800">
                <a:solidFill>
                  <a:schemeClr val="accent2"/>
                </a:solidFill>
              </a:rPr>
            </a:br>
            <a:r>
              <a:rPr lang="en-US" sz="4800">
                <a:solidFill>
                  <a:schemeClr val="accent2"/>
                </a:solidFill>
              </a:rPr>
              <a:t>Group A: Pharmacy</a:t>
            </a:r>
            <a:endParaRPr lang="en-US" sz="4800">
              <a:solidFill>
                <a:schemeClr val="accent2"/>
              </a:solidFill>
              <a:cs typeface="Posterama"/>
            </a:endParaRPr>
          </a:p>
        </p:txBody>
      </p:sp>
    </p:spTree>
    <p:extLst>
      <p:ext uri="{BB962C8B-B14F-4D97-AF65-F5344CB8AC3E}">
        <p14:creationId xmlns:p14="http://schemas.microsoft.com/office/powerpoint/2010/main" val="3409329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A5CCC-0370-1A46-FC5D-5D17718A6432}"/>
              </a:ext>
            </a:extLst>
          </p:cNvPr>
          <p:cNvSpPr txBox="1"/>
          <p:nvPr/>
        </p:nvSpPr>
        <p:spPr>
          <a:xfrm>
            <a:off x="706264" y="308180"/>
            <a:ext cx="6465251" cy="12746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u="sng" kern="1200" dirty="0" err="1">
                <a:latin typeface="+mj-lt"/>
                <a:ea typeface="+mj-ea"/>
                <a:cs typeface="+mj-cs"/>
              </a:rPr>
              <a:t>Inax</a:t>
            </a:r>
            <a:r>
              <a:rPr lang="en-US" sz="4400" b="1" u="sng" kern="1200" dirty="0">
                <a:latin typeface="+mj-lt"/>
                <a:ea typeface="+mj-ea"/>
                <a:cs typeface="+mj-cs"/>
              </a:rPr>
              <a:t> (Reflex Medical Center) 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- </a:t>
            </a:r>
            <a:endParaRPr lang="en-US" sz="4400" u="sng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u="sng" dirty="0">
                <a:latin typeface="+mj-lt"/>
                <a:ea typeface="+mj-ea"/>
                <a:cs typeface="+mj-cs"/>
              </a:rPr>
              <a:t>Dema's Experience </a:t>
            </a:r>
            <a:endParaRPr lang="en-US" sz="4400" u="sng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Pharmacy Services | Reflex Medical Centre Mississauga">
            <a:extLst>
              <a:ext uri="{FF2B5EF4-FFF2-40B4-BE49-F238E27FC236}">
                <a16:creationId xmlns:a16="http://schemas.microsoft.com/office/drawing/2014/main" id="{7FFA60C7-ED46-D48E-1B0D-E628DD0248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12" r="14488" b="1"/>
          <a:stretch/>
        </p:blipFill>
        <p:spPr>
          <a:xfrm>
            <a:off x="343748" y="1329273"/>
            <a:ext cx="4676739" cy="463355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FC66F-B8CE-6448-5478-BD4197CBAEA0}"/>
              </a:ext>
            </a:extLst>
          </p:cNvPr>
          <p:cNvSpPr txBox="1"/>
          <p:nvPr/>
        </p:nvSpPr>
        <p:spPr>
          <a:xfrm>
            <a:off x="5199369" y="1121229"/>
            <a:ext cx="6465252" cy="542450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Inass</a:t>
            </a:r>
            <a:r>
              <a:rPr lang="en-US" sz="2800" dirty="0"/>
              <a:t> Kassab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Studied at the College of Pharmacy-University of Mosul in Iraq.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Accredited her degree in Canada in 2015.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ptos" panose="020B0004020202020204"/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Linked to the clinic in the building.</a:t>
            </a:r>
            <a:endParaRPr lang="en-US" dirty="0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Pharmacists are now allowed to change the type of delivery (capsule vs liquid) and dosages.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Bill insurances.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For narcotics: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dirty="0"/>
              <a:t>Doctor must write health card on prescription and doctor license number.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dirty="0"/>
              <a:t>Check patient ID before giving.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Preparation of prescriptions: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dirty="0"/>
              <a:t>medications from shelf, or prepare by mixing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Answer patient questions in person or over the phone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 flu shots.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64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E0A99-C312-75C2-4F1B-151BC228899F}"/>
              </a:ext>
            </a:extLst>
          </p:cNvPr>
          <p:cNvSpPr txBox="1"/>
          <p:nvPr/>
        </p:nvSpPr>
        <p:spPr>
          <a:xfrm>
            <a:off x="303462" y="585704"/>
            <a:ext cx="7391401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b="1" u="sng">
                <a:latin typeface="+mj-lt"/>
                <a:ea typeface="+mj-ea"/>
                <a:cs typeface="+mj-cs"/>
              </a:rPr>
              <a:t>Shoppers Drug Mart –Megan’s Experience:</a:t>
            </a:r>
            <a:endParaRPr lang="en-US" sz="4600" b="1" u="sng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E99AE-B5C3-E677-6586-80822A351077}"/>
              </a:ext>
            </a:extLst>
          </p:cNvPr>
          <p:cNvSpPr txBox="1"/>
          <p:nvPr/>
        </p:nvSpPr>
        <p:spPr>
          <a:xfrm>
            <a:off x="708498" y="2479326"/>
            <a:ext cx="5387502" cy="3876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ptos"/>
              </a:rPr>
              <a:t>Pharmacy manager.</a:t>
            </a:r>
            <a:endParaRPr lang="en-US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ptos"/>
              </a:rPr>
              <a:t>Bachelor of science and pharm D program.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ptos"/>
              </a:rPr>
              <a:t>Professional.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ptos"/>
              </a:rPr>
              <a:t>Well organized pharmacy with intricate labelling system to ensure medications can be found with ease.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ptos"/>
              </a:rPr>
              <a:t>Flow of system worked seamlessly.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ptos"/>
              </a:rPr>
              <a:t>Double counting narcotics.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Aptos"/>
              </a:rPr>
              <a:t>Very knowledgeable.</a:t>
            </a:r>
          </a:p>
        </p:txBody>
      </p:sp>
      <p:pic>
        <p:nvPicPr>
          <p:cNvPr id="2050" name="Picture 2" descr="A store front with a red sign&#10;&#10;Description automatically generated">
            <a:extLst>
              <a:ext uri="{FF2B5EF4-FFF2-40B4-BE49-F238E27FC236}">
                <a16:creationId xmlns:a16="http://schemas.microsoft.com/office/drawing/2014/main" id="{3207CE0A-CDD0-5438-795A-EAD69420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3475" t="298" r="18338" b="-447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DC876-09D4-2623-70A5-AEE2F583338B}"/>
              </a:ext>
            </a:extLst>
          </p:cNvPr>
          <p:cNvSpPr txBox="1"/>
          <p:nvPr/>
        </p:nvSpPr>
        <p:spPr>
          <a:xfrm>
            <a:off x="306137" y="1823452"/>
            <a:ext cx="35453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ptos Display"/>
              </a:rPr>
              <a:t>Mehran </a:t>
            </a:r>
            <a:r>
              <a:rPr lang="en-US" sz="2800" dirty="0" err="1">
                <a:latin typeface="Aptos Display"/>
              </a:rPr>
              <a:t>Sabbaghi</a:t>
            </a:r>
            <a:r>
              <a:rPr lang="en-US" sz="2800" dirty="0">
                <a:latin typeface="Aptos Display"/>
              </a:rPr>
              <a:t>, RPh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6890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C959D-7951-0EC9-9F73-27D2259D561E}"/>
              </a:ext>
            </a:extLst>
          </p:cNvPr>
          <p:cNvSpPr txBox="1"/>
          <p:nvPr/>
        </p:nvSpPr>
        <p:spPr>
          <a:xfrm>
            <a:off x="6412091" y="501651"/>
            <a:ext cx="4395340" cy="17162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latin typeface="+mj-lt"/>
                <a:ea typeface="+mj-ea"/>
                <a:cs typeface="+mj-cs"/>
              </a:rPr>
              <a:t>Shoppers Drug Mart- </a:t>
            </a:r>
            <a:r>
              <a:rPr lang="en-US" sz="3600" b="1" u="sng" dirty="0" err="1">
                <a:latin typeface="+mj-lt"/>
                <a:ea typeface="+mj-ea"/>
                <a:cs typeface="+mj-cs"/>
              </a:rPr>
              <a:t>Jaipreet's</a:t>
            </a:r>
            <a:r>
              <a:rPr lang="en-US" sz="3600" b="1" u="sng" dirty="0">
                <a:latin typeface="+mj-lt"/>
                <a:ea typeface="+mj-ea"/>
                <a:cs typeface="+mj-cs"/>
              </a:rPr>
              <a:t> experience</a:t>
            </a:r>
            <a:endParaRPr lang="en-US" sz="3600" b="1" u="sng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hoto of aisle">
            <a:extLst>
              <a:ext uri="{FF2B5EF4-FFF2-40B4-BE49-F238E27FC236}">
                <a16:creationId xmlns:a16="http://schemas.microsoft.com/office/drawing/2014/main" id="{97065D58-5A5C-5497-A35D-AF79A2F64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3" y="1679756"/>
            <a:ext cx="5221625" cy="3498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6D3D6-7CD2-5ED0-C8E4-B1C76A8C6310}"/>
              </a:ext>
            </a:extLst>
          </p:cNvPr>
          <p:cNvSpPr txBox="1"/>
          <p:nvPr/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Rania Hanna 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 Office owner .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Fast paced environment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Observed workflow and operations. 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Sorted medications. 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Applied expiry dates to medications. </a:t>
            </a:r>
          </a:p>
          <a:p>
            <a:pPr marL="85725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Organized and efficient work environment.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034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C959D-7951-0EC9-9F73-27D2259D561E}"/>
              </a:ext>
            </a:extLst>
          </p:cNvPr>
          <p:cNvSpPr txBox="1"/>
          <p:nvPr/>
        </p:nvSpPr>
        <p:spPr>
          <a:xfrm>
            <a:off x="259080" y="325369"/>
            <a:ext cx="4931819" cy="13853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u="sng">
                <a:latin typeface="+mj-lt"/>
                <a:ea typeface="+mj-ea"/>
                <a:cs typeface="+mj-cs"/>
              </a:rPr>
              <a:t>Shoppers Drug Mart- Maria's experience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6D3D6-7CD2-5ED0-C8E4-B1C76A8C6310}"/>
              </a:ext>
            </a:extLst>
          </p:cNvPr>
          <p:cNvSpPr txBox="1"/>
          <p:nvPr/>
        </p:nvSpPr>
        <p:spPr>
          <a:xfrm>
            <a:off x="383319" y="2723812"/>
            <a:ext cx="5734457" cy="41323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/>
              <a:t>Fax, drop off, or E-Prescriptions.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/>
              <a:t>Limited Supply: patients would receive a 7-day supply until the order arrives. New label printed that shows ''14 pill out of 46."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/>
              <a:t>After filling, the technician takes the medication to the pharmacist for verification.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/>
              <a:t>Medications not dispensed after 3 weeks are cancelled.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/>
              <a:t>Checked monthly and sent to Stericycle for disposal if expired.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/>
              <a:t>Narcotic meds are manually counted twice: once by technician and once by the pharmacist.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/>
              <a:t>Arranged by generic name in the front and brand name in the back in alphabetical order.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4" name="Picture 3" descr="Photo of aisle">
            <a:extLst>
              <a:ext uri="{FF2B5EF4-FFF2-40B4-BE49-F238E27FC236}">
                <a16:creationId xmlns:a16="http://schemas.microsoft.com/office/drawing/2014/main" id="{97065D58-5A5C-5497-A35D-AF79A2F64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52" r="12347" b="2"/>
          <a:stretch/>
        </p:blipFill>
        <p:spPr>
          <a:xfrm>
            <a:off x="6347026" y="10"/>
            <a:ext cx="5843453" cy="684970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B6C21-EDDB-D13D-64F4-0BEE4F86A07A}"/>
              </a:ext>
            </a:extLst>
          </p:cNvPr>
          <p:cNvSpPr txBox="1"/>
          <p:nvPr/>
        </p:nvSpPr>
        <p:spPr>
          <a:xfrm>
            <a:off x="260074" y="1958009"/>
            <a:ext cx="38613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Pharmacist Rami Daoud</a:t>
            </a:r>
          </a:p>
        </p:txBody>
      </p:sp>
    </p:spTree>
    <p:extLst>
      <p:ext uri="{BB962C8B-B14F-4D97-AF65-F5344CB8AC3E}">
        <p14:creationId xmlns:p14="http://schemas.microsoft.com/office/powerpoint/2010/main" val="687504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F913B1-6CF7-56FD-0469-5D8A15D4B8EF}"/>
              </a:ext>
            </a:extLst>
          </p:cNvPr>
          <p:cNvSpPr txBox="1"/>
          <p:nvPr/>
        </p:nvSpPr>
        <p:spPr>
          <a:xfrm>
            <a:off x="232748" y="-168320"/>
            <a:ext cx="10620309" cy="13399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Marcos Pharmacy (Methadone Clinic) 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593A1-DC1C-7444-CB7D-4B252635D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549" y="2408838"/>
            <a:ext cx="4777381" cy="299780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D334E-3A15-0FC7-2094-F8DA377B9513}"/>
              </a:ext>
            </a:extLst>
          </p:cNvPr>
          <p:cNvSpPr txBox="1"/>
          <p:nvPr/>
        </p:nvSpPr>
        <p:spPr>
          <a:xfrm>
            <a:off x="317653" y="1243783"/>
            <a:ext cx="6901262" cy="486825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What a pharmacist's day looks like behind the counter?</a:t>
            </a:r>
            <a:r>
              <a:rPr lang="en-US" dirty="0"/>
              <a:t> Getting the opportunity to look at the day-to-day duties of a pharmacist, from educating, dispensing prescriptions and managing.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Patient Interaction:</a:t>
            </a:r>
            <a:r>
              <a:rPr lang="en-US" dirty="0"/>
              <a:t> Observe how pharmacist communicate with patients, from addressing their concerns and needs to providing advice.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Medication Management:</a:t>
            </a:r>
            <a:r>
              <a:rPr lang="en-US" dirty="0"/>
              <a:t> How the pharmacists handle, dispense, and counsel patients about their medications.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Collaboration:</a:t>
            </a:r>
            <a:r>
              <a:rPr lang="en-US" dirty="0"/>
              <a:t> Observe pharmacist interaction with other healthcare providers to ensure complete patient care.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Problem-Solving Skills:</a:t>
            </a:r>
            <a:r>
              <a:rPr lang="en-US" dirty="0"/>
              <a:t>  problem-solving and critical thinking skills required to address any issue pops up during the day.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Knowledge of new Technologies:</a:t>
            </a:r>
            <a:r>
              <a:rPr lang="en-US" dirty="0"/>
              <a:t> observing the system and technology being used for inventory management and medication dispensing 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54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ine art of icons&#10;&#10;Description automatically generated">
            <a:extLst>
              <a:ext uri="{FF2B5EF4-FFF2-40B4-BE49-F238E27FC236}">
                <a16:creationId xmlns:a16="http://schemas.microsoft.com/office/drawing/2014/main" id="{74545887-F734-FD23-0401-AE30D15B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33" b="7033"/>
          <a:stretch/>
        </p:blipFill>
        <p:spPr>
          <a:xfrm>
            <a:off x="0" y="-2392"/>
            <a:ext cx="7983328" cy="6860392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956D5-C571-07E6-EA05-40811ED57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u="sng"/>
              <a:t>KNOWLEDGE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37D0B-786D-F655-7368-42B8DED4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0138" y="6356350"/>
            <a:ext cx="7218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87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881968-0084-0791-CD6F-4456DEBBF24E}"/>
              </a:ext>
            </a:extLst>
          </p:cNvPr>
          <p:cNvSpPr/>
          <p:nvPr/>
        </p:nvSpPr>
        <p:spPr>
          <a:xfrm>
            <a:off x="-2013" y="0"/>
            <a:ext cx="12193320" cy="201011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3909F-A708-F21A-88FF-65D1D07C03E8}"/>
              </a:ext>
            </a:extLst>
          </p:cNvPr>
          <p:cNvSpPr txBox="1"/>
          <p:nvPr/>
        </p:nvSpPr>
        <p:spPr>
          <a:xfrm>
            <a:off x="5754514" y="41952"/>
            <a:ext cx="405032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 u="sng">
                <a:solidFill>
                  <a:schemeClr val="bg1"/>
                </a:solidFill>
                <a:latin typeface="Aptos Display"/>
              </a:rPr>
              <a:t>Knowledge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296B8-E341-A7F5-23BD-A4A6DBD570E4}"/>
              </a:ext>
            </a:extLst>
          </p:cNvPr>
          <p:cNvSpPr txBox="1"/>
          <p:nvPr/>
        </p:nvSpPr>
        <p:spPr>
          <a:xfrm>
            <a:off x="3859055" y="1054120"/>
            <a:ext cx="785889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ptos Display"/>
              </a:rPr>
              <a:t>Educational requirements to become a licensed pharmacist in Canada.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ED146-31B5-7502-2E75-1F9D73F19EF3}"/>
              </a:ext>
            </a:extLst>
          </p:cNvPr>
          <p:cNvSpPr txBox="1"/>
          <p:nvPr/>
        </p:nvSpPr>
        <p:spPr>
          <a:xfrm>
            <a:off x="3770846" y="2006499"/>
            <a:ext cx="8414527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Must be fluent in English or French.</a:t>
            </a:r>
          </a:p>
          <a:p>
            <a:pPr marL="342900" indent="-342900">
              <a:buAutoNum type="arabicPeriod"/>
            </a:pPr>
            <a:r>
              <a:rPr lang="en-US" dirty="0"/>
              <a:t>Highschool Degree with required courses of: </a:t>
            </a:r>
          </a:p>
          <a:p>
            <a:pPr marL="800100" lvl="1" indent="-342900">
              <a:buAutoNum type="alphaLcPeriod"/>
            </a:pPr>
            <a:r>
              <a:rPr lang="en-US" dirty="0"/>
              <a:t>English</a:t>
            </a:r>
          </a:p>
          <a:p>
            <a:pPr marL="800100" lvl="1" indent="-342900">
              <a:buAutoNum type="alphaLcPeriod"/>
            </a:pPr>
            <a:r>
              <a:rPr lang="en-US" dirty="0"/>
              <a:t>Chemistry</a:t>
            </a:r>
          </a:p>
          <a:p>
            <a:pPr marL="800100" lvl="1" indent="-342900">
              <a:buAutoNum type="alphaLcPeriod"/>
            </a:pPr>
            <a:r>
              <a:rPr lang="en-US" dirty="0"/>
              <a:t>Physics</a:t>
            </a:r>
          </a:p>
          <a:p>
            <a:pPr marL="800100" lvl="1" indent="-342900">
              <a:buAutoNum type="alphaLcPeriod"/>
            </a:pPr>
            <a:r>
              <a:rPr lang="en-US" dirty="0"/>
              <a:t>Biology </a:t>
            </a:r>
          </a:p>
          <a:p>
            <a:pPr marL="800100" lvl="1" indent="-342900">
              <a:buAutoNum type="alphaLcPeriod"/>
            </a:pPr>
            <a:r>
              <a:rPr lang="en-US" dirty="0"/>
              <a:t>Math</a:t>
            </a:r>
          </a:p>
          <a:p>
            <a:pPr marL="342900" indent="-342900">
              <a:buAutoNum type="arabicPeriod"/>
            </a:pPr>
            <a:r>
              <a:rPr lang="en-US" dirty="0"/>
              <a:t>Completed a minimum of 8-16 full credit undergraduate university-level courses with a cumulative average of 70% (1-2 years of undergraduate studies in life biology or life sciences).</a:t>
            </a:r>
          </a:p>
          <a:p>
            <a:pPr marL="342900" indent="-342900">
              <a:buAutoNum type="arabicPeriod"/>
            </a:pPr>
            <a:r>
              <a:rPr lang="en-US" dirty="0"/>
              <a:t>A doctor of pharmacy degree (4 years) from one of the 11 Canadian universities.</a:t>
            </a:r>
          </a:p>
          <a:p>
            <a:pPr marL="342900" indent="-342900">
              <a:buAutoNum type="arabicPeriod"/>
            </a:pPr>
            <a:r>
              <a:rPr lang="en-US" dirty="0"/>
              <a:t>Pass the national board exam– Pharmacy Examining Board of Canada (PEBC).</a:t>
            </a:r>
          </a:p>
          <a:p>
            <a:pPr marL="342900" indent="-342900">
              <a:buAutoNum type="arabicPeriod"/>
            </a:pPr>
            <a:r>
              <a:rPr lang="en-US" dirty="0"/>
              <a:t>Practical experience through an internship. </a:t>
            </a:r>
          </a:p>
          <a:p>
            <a:pPr marL="342900" indent="-342900">
              <a:buAutoNum type="arabicPeriod"/>
            </a:pPr>
            <a:r>
              <a:rPr lang="en-US" dirty="0"/>
              <a:t>Can choose to pursue post-graduate studies: Master, One-year Residency program in a hospital, One-year Residency program in a pharmaceutical company.</a:t>
            </a:r>
          </a:p>
          <a:p>
            <a:pPr marL="342900" indent="-342900">
              <a:buAutoNum type="arabicPeriod"/>
            </a:pPr>
            <a:r>
              <a:rPr lang="en-US" dirty="0"/>
              <a:t>Register with Ontario College of Pharmacists (OCP).</a:t>
            </a:r>
          </a:p>
          <a:p>
            <a:pPr marL="800100" lvl="1" indent="-342900">
              <a:buAutoNum type="alphaLcPeriod"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 descr="Pharmacist weighing medication">
            <a:extLst>
              <a:ext uri="{FF2B5EF4-FFF2-40B4-BE49-F238E27FC236}">
                <a16:creationId xmlns:a16="http://schemas.microsoft.com/office/drawing/2014/main" id="{EB75B3E5-F255-26D6-DAE2-A08A45FB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82" t="-621" r="36506" b="-847"/>
          <a:stretch/>
        </p:blipFill>
        <p:spPr>
          <a:xfrm>
            <a:off x="-3614" y="-57592"/>
            <a:ext cx="3590607" cy="69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06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A809E-3A81-6135-1A34-F97B61FF7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diagram of steps to becoming a pharmacist&#10;&#10;Description automatically generated">
            <a:extLst>
              <a:ext uri="{FF2B5EF4-FFF2-40B4-BE49-F238E27FC236}">
                <a16:creationId xmlns:a16="http://schemas.microsoft.com/office/drawing/2014/main" id="{994E9DBE-E746-1525-665B-09A27EA5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424"/>
          <a:stretch/>
        </p:blipFill>
        <p:spPr>
          <a:xfrm>
            <a:off x="1357016" y="0"/>
            <a:ext cx="890993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82FF83-8A85-4400-814A-617C38FDF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FBB87-B4C0-7D18-63F4-B1ED3C10B480}"/>
              </a:ext>
            </a:extLst>
          </p:cNvPr>
          <p:cNvSpPr txBox="1"/>
          <p:nvPr/>
        </p:nvSpPr>
        <p:spPr>
          <a:xfrm>
            <a:off x="1196636" y="1000450"/>
            <a:ext cx="5885506" cy="17601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u="sng" dirty="0">
                <a:latin typeface="+mj-lt"/>
                <a:ea typeface="+mj-ea"/>
                <a:cs typeface="+mj-cs"/>
              </a:rPr>
              <a:t>Special License or Membership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600" b="1" u="sng" dirty="0"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0386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414" y="232757"/>
            <a:ext cx="376576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Ontario Pharmacists Association ...">
            <a:extLst>
              <a:ext uri="{FF2B5EF4-FFF2-40B4-BE49-F238E27FC236}">
                <a16:creationId xmlns:a16="http://schemas.microsoft.com/office/drawing/2014/main" id="{6DDA5286-05C2-D114-8F5A-F24730BC6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723" y="462867"/>
            <a:ext cx="3259287" cy="1703240"/>
          </a:xfrm>
          <a:prstGeom prst="rect">
            <a:avLst/>
          </a:prstGeom>
        </p:spPr>
      </p:pic>
      <p:pic>
        <p:nvPicPr>
          <p:cNvPr id="4" name="Picture 3" descr="OCP Logo">
            <a:extLst>
              <a:ext uri="{FF2B5EF4-FFF2-40B4-BE49-F238E27FC236}">
                <a16:creationId xmlns:a16="http://schemas.microsoft.com/office/drawing/2014/main" id="{09E2C57F-C7D0-39F5-1B8B-31230914C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723" y="2758130"/>
            <a:ext cx="3259287" cy="1158858"/>
          </a:xfrm>
          <a:prstGeom prst="rect">
            <a:avLst/>
          </a:prstGeom>
        </p:spPr>
      </p:pic>
      <p:pic>
        <p:nvPicPr>
          <p:cNvPr id="5" name="Picture 4" descr="Canadian Pharmacists Association (CPhA ...">
            <a:extLst>
              <a:ext uri="{FF2B5EF4-FFF2-40B4-BE49-F238E27FC236}">
                <a16:creationId xmlns:a16="http://schemas.microsoft.com/office/drawing/2014/main" id="{7D3E6F29-4664-FB1A-2D40-C33DC3B40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723" y="4938406"/>
            <a:ext cx="3259287" cy="8444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34180-38AD-F5F0-6FDF-8EC6E9C0E384}"/>
              </a:ext>
            </a:extLst>
          </p:cNvPr>
          <p:cNvSpPr txBox="1"/>
          <p:nvPr/>
        </p:nvSpPr>
        <p:spPr>
          <a:xfrm>
            <a:off x="1192712" y="2915509"/>
            <a:ext cx="5499712" cy="2129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Must be registered with the Ontario College of Pharmacists (OCP).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Other organizations are: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dirty="0"/>
              <a:t>Ontario Pharmacists Association.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dirty="0"/>
              <a:t>Canadian Pharmacists Association.</a:t>
            </a:r>
          </a:p>
        </p:txBody>
      </p:sp>
    </p:spTree>
    <p:extLst>
      <p:ext uri="{BB962C8B-B14F-4D97-AF65-F5344CB8AC3E}">
        <p14:creationId xmlns:p14="http://schemas.microsoft.com/office/powerpoint/2010/main" val="25708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FBB87-B4C0-7D18-63F4-B1ED3C10B480}"/>
              </a:ext>
            </a:extLst>
          </p:cNvPr>
          <p:cNvSpPr txBox="1"/>
          <p:nvPr/>
        </p:nvSpPr>
        <p:spPr>
          <a:xfrm>
            <a:off x="0" y="0"/>
            <a:ext cx="12193287" cy="1323439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000" b="1" u="sng" dirty="0">
              <a:latin typeface="Aptos Display"/>
            </a:endParaRPr>
          </a:p>
          <a:p>
            <a:pPr algn="ctr"/>
            <a:r>
              <a:rPr lang="en-US" sz="4000" b="1" u="sng" dirty="0">
                <a:solidFill>
                  <a:schemeClr val="bg1"/>
                </a:solidFill>
                <a:latin typeface="Aptos Display"/>
              </a:rPr>
              <a:t>Types of Pharmacists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D1BBE-14AE-A729-95F0-66061EAA2E9D}"/>
              </a:ext>
            </a:extLst>
          </p:cNvPr>
          <p:cNvSpPr txBox="1"/>
          <p:nvPr/>
        </p:nvSpPr>
        <p:spPr>
          <a:xfrm>
            <a:off x="146344" y="2288345"/>
            <a:ext cx="885756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Community Pharmacists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Work in retail stores (</a:t>
            </a:r>
            <a:r>
              <a:rPr lang="en-US" dirty="0" err="1"/>
              <a:t>eg.</a:t>
            </a:r>
            <a:r>
              <a:rPr lang="en-US" dirty="0"/>
              <a:t> Drug store or independently owned)</a:t>
            </a:r>
          </a:p>
          <a:p>
            <a:pPr lvl="1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Clinical Pharmacists 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Work in hospitals or other healthcare settings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May care for patients one-on-one in outpatient office.</a:t>
            </a:r>
          </a:p>
          <a:p>
            <a:pPr lvl="1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Consultant Pharmacists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Advise healthcare and insurance companies on patient medication use. </a:t>
            </a:r>
          </a:p>
          <a:p>
            <a:pPr marL="742950" lvl="1" indent="-285750">
              <a:buFont typeface="Courier New"/>
              <a:buChar char="o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Pharmaceutical Industry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Work in areas of sales, marketing, or research and development.</a:t>
            </a:r>
          </a:p>
          <a:p>
            <a:pPr lvl="1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Nuclear Pharmacists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Prepare and distribute radiopharmaceuticals or radioactive drugs. </a:t>
            </a:r>
          </a:p>
        </p:txBody>
      </p:sp>
      <p:pic>
        <p:nvPicPr>
          <p:cNvPr id="6" name="Picture 5" descr="Cartoon character team doctors, international team of medical professionals Cartoon character team doctors, international team of medical professionals isolated on blue background. Medical colleagues hospital staff pharmacist stock illustrations">
            <a:extLst>
              <a:ext uri="{FF2B5EF4-FFF2-40B4-BE49-F238E27FC236}">
                <a16:creationId xmlns:a16="http://schemas.microsoft.com/office/drawing/2014/main" id="{6CD2D3A2-11DD-C7D9-14CF-5DD18B3C1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979" y="1862267"/>
            <a:ext cx="3769273" cy="25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1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464717-2F87-1DA3-1500-9C7DB5E2E15A}"/>
              </a:ext>
            </a:extLst>
          </p:cNvPr>
          <p:cNvSpPr txBox="1"/>
          <p:nvPr/>
        </p:nvSpPr>
        <p:spPr>
          <a:xfrm>
            <a:off x="970653" y="903788"/>
            <a:ext cx="8067825" cy="12619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u="sng" kern="1200">
                <a:latin typeface="+mj-lt"/>
                <a:ea typeface="+mj-ea"/>
                <a:cs typeface="+mj-cs"/>
              </a:rPr>
              <a:t>Table of Contents: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45A13-3D23-8AD2-ABFE-8E8D6D623D1F}"/>
              </a:ext>
            </a:extLst>
          </p:cNvPr>
          <p:cNvSpPr txBox="1"/>
          <p:nvPr/>
        </p:nvSpPr>
        <p:spPr>
          <a:xfrm>
            <a:off x="1811040" y="2631679"/>
            <a:ext cx="4244142" cy="29102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lang="en-US" sz="2400"/>
              <a:t>Introduction to the profession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lang="en-US" sz="2400"/>
              <a:t>Profile of Profession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lang="en-US" sz="2400"/>
              <a:t>Knowledge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lang="en-US" sz="2400"/>
              <a:t>Roles and Responsibilities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8EDC2-EBE6-084C-8531-4B8EFB40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800" dirty="0" smtClean="0"/>
              <a:t>2</a:t>
            </a:fld>
            <a:endParaRPr lang="en-US" sz="1800"/>
          </a:p>
        </p:txBody>
      </p:sp>
      <p:pic>
        <p:nvPicPr>
          <p:cNvPr id="13" name="Google Shape;335;p35" descr="A blue plastic container with a white lid and two pills&#10;&#10;Description automatically generated">
            <a:extLst>
              <a:ext uri="{FF2B5EF4-FFF2-40B4-BE49-F238E27FC236}">
                <a16:creationId xmlns:a16="http://schemas.microsoft.com/office/drawing/2014/main" id="{0EA2D535-6598-83A7-43EB-FDD3F49ED2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0" t="52207" r="60953" b="11863"/>
          <a:stretch/>
        </p:blipFill>
        <p:spPr>
          <a:xfrm>
            <a:off x="967767" y="4205356"/>
            <a:ext cx="987054" cy="6477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Google Shape;302;p33" descr="A close-up of pills&#10;&#10;Description automatically generated">
            <a:extLst>
              <a:ext uri="{FF2B5EF4-FFF2-40B4-BE49-F238E27FC236}">
                <a16:creationId xmlns:a16="http://schemas.microsoft.com/office/drawing/2014/main" id="{2C454DA4-A472-244E-2ACF-6F0EC1E6D5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903" t="68948" r="38291" b="7211"/>
          <a:stretch/>
        </p:blipFill>
        <p:spPr>
          <a:xfrm flipH="1">
            <a:off x="9981564" y="5092293"/>
            <a:ext cx="1394820" cy="916266"/>
          </a:xfrm>
          <a:prstGeom prst="roundRect">
            <a:avLst>
              <a:gd name="adj" fmla="val 44289"/>
            </a:avLst>
          </a:prstGeom>
          <a:noFill/>
          <a:ln>
            <a:solidFill>
              <a:schemeClr val="accent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3C5C7B-CF4B-D27D-7D4E-73CBB80264CB}"/>
              </a:ext>
            </a:extLst>
          </p:cNvPr>
          <p:cNvSpPr txBox="1"/>
          <p:nvPr/>
        </p:nvSpPr>
        <p:spPr>
          <a:xfrm>
            <a:off x="7002294" y="2632731"/>
            <a:ext cx="4072646" cy="2032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2200">
                <a:cs typeface="Segoe UI"/>
              </a:rPr>
              <a:t>Skills​</a:t>
            </a:r>
          </a:p>
          <a:p>
            <a:pPr>
              <a:lnSpc>
                <a:spcPct val="200000"/>
              </a:lnSpc>
            </a:pPr>
            <a:r>
              <a:rPr lang="en-US" sz="2200">
                <a:cs typeface="Segoe UI"/>
              </a:rPr>
              <a:t>Q &amp; A</a:t>
            </a:r>
          </a:p>
          <a:p>
            <a:pPr>
              <a:lnSpc>
                <a:spcPct val="200000"/>
              </a:lnSpc>
            </a:pPr>
            <a:r>
              <a:rPr lang="en-US" sz="2200">
                <a:cs typeface="Segoe UI"/>
              </a:rPr>
              <a:t>Literature Cited </a:t>
            </a:r>
          </a:p>
        </p:txBody>
      </p:sp>
      <p:pic>
        <p:nvPicPr>
          <p:cNvPr id="20" name="Google Shape;335;p35" descr="A blue plastic container with a white lid and two pills&#10;&#10;Description automatically generated">
            <a:extLst>
              <a:ext uri="{FF2B5EF4-FFF2-40B4-BE49-F238E27FC236}">
                <a16:creationId xmlns:a16="http://schemas.microsoft.com/office/drawing/2014/main" id="{51A9463F-F18D-EA2E-151B-12817918B1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0" t="52207" r="60953" b="11863"/>
          <a:stretch/>
        </p:blipFill>
        <p:spPr>
          <a:xfrm>
            <a:off x="967766" y="3438836"/>
            <a:ext cx="987054" cy="6477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" name="Google Shape;335;p35" descr="A blue plastic container with a white lid and two pills&#10;&#10;Description automatically generated">
            <a:extLst>
              <a:ext uri="{FF2B5EF4-FFF2-40B4-BE49-F238E27FC236}">
                <a16:creationId xmlns:a16="http://schemas.microsoft.com/office/drawing/2014/main" id="{2D6ECE1C-365D-7FA9-BA35-04E112E32A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0" t="52207" r="60953" b="11863"/>
          <a:stretch/>
        </p:blipFill>
        <p:spPr>
          <a:xfrm>
            <a:off x="967766" y="2778117"/>
            <a:ext cx="987054" cy="6477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" name="Google Shape;335;p35" descr="A blue plastic container with a white lid and two pills&#10;&#10;Description automatically generated">
            <a:extLst>
              <a:ext uri="{FF2B5EF4-FFF2-40B4-BE49-F238E27FC236}">
                <a16:creationId xmlns:a16="http://schemas.microsoft.com/office/drawing/2014/main" id="{22539137-9CA6-259E-8043-C8B28602AE1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0" t="52207" r="60953" b="11863"/>
          <a:stretch/>
        </p:blipFill>
        <p:spPr>
          <a:xfrm>
            <a:off x="6009937" y="2778117"/>
            <a:ext cx="987054" cy="6477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" name="Google Shape;335;p35" descr="A blue plastic container with a white lid and two pills&#10;&#10;Description automatically generated">
            <a:extLst>
              <a:ext uri="{FF2B5EF4-FFF2-40B4-BE49-F238E27FC236}">
                <a16:creationId xmlns:a16="http://schemas.microsoft.com/office/drawing/2014/main" id="{C0DE6CE2-BE02-EDD8-E1C2-E2D48F3E74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0" t="52207" r="60953" b="11863"/>
          <a:stretch/>
        </p:blipFill>
        <p:spPr>
          <a:xfrm>
            <a:off x="6009937" y="3438838"/>
            <a:ext cx="987054" cy="6477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4" name="Google Shape;335;p35" descr="A blue plastic container with a white lid and two pills&#10;&#10;Description automatically generated">
            <a:extLst>
              <a:ext uri="{FF2B5EF4-FFF2-40B4-BE49-F238E27FC236}">
                <a16:creationId xmlns:a16="http://schemas.microsoft.com/office/drawing/2014/main" id="{054714F6-7557-3EBD-1651-01745803768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0" t="52207" r="60953" b="11863"/>
          <a:stretch/>
        </p:blipFill>
        <p:spPr>
          <a:xfrm>
            <a:off x="6009937" y="4086679"/>
            <a:ext cx="987054" cy="6477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" name="Google Shape;335;p35" descr="A blue plastic container with a white lid and two pills&#10;&#10;Description automatically generated">
            <a:extLst>
              <a:ext uri="{FF2B5EF4-FFF2-40B4-BE49-F238E27FC236}">
                <a16:creationId xmlns:a16="http://schemas.microsoft.com/office/drawing/2014/main" id="{AD31B550-150B-23EF-4F13-3E82CA1E046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0" t="52207" r="60953" b="11863"/>
          <a:stretch/>
        </p:blipFill>
        <p:spPr>
          <a:xfrm>
            <a:off x="967766" y="4904666"/>
            <a:ext cx="987054" cy="6477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323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working in a laboratory&#10;&#10;Description automatically generated">
            <a:extLst>
              <a:ext uri="{FF2B5EF4-FFF2-40B4-BE49-F238E27FC236}">
                <a16:creationId xmlns:a16="http://schemas.microsoft.com/office/drawing/2014/main" id="{74545887-F734-FD23-0401-AE30D15B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4" r="-1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956D5-C571-07E6-EA05-40811ED57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/>
              <a:t>ROLES: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37D0B-786D-F655-7368-42B8DED4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6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7ED08-A167-7CBE-9EC4-5436EFF5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CA" sz="3100" b="1" i="0" u="sng" strike="noStrike">
                <a:effectLst/>
              </a:rPr>
              <a:t>Health care professional's pharmacists work with:</a:t>
            </a:r>
            <a:endParaRPr lang="en-US" sz="3100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EF6E9-9C37-CBB0-F0A9-62E523F75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i="1"/>
              <a:t>What kind of health care professionals do pharmacists work alongside?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 i="1">
              <a:cs typeface="Calibri"/>
            </a:endParaRPr>
          </a:p>
          <a:p>
            <a:pPr marL="514350" lvl="1" indent="-285750"/>
            <a:r>
              <a:rPr lang="en-US" sz="2000">
                <a:cs typeface="Calibri"/>
              </a:rPr>
              <a:t>Doctors</a:t>
            </a:r>
            <a:endParaRPr lang="en-US" sz="2000"/>
          </a:p>
          <a:p>
            <a:pPr marL="514350" lvl="1" indent="-285750"/>
            <a:r>
              <a:rPr lang="en-US" sz="2000">
                <a:cs typeface="Calibri"/>
              </a:rPr>
              <a:t>Dentists</a:t>
            </a:r>
          </a:p>
          <a:p>
            <a:pPr marL="514350" lvl="1" indent="-285750"/>
            <a:r>
              <a:rPr lang="en-US" sz="2000">
                <a:cs typeface="Calibri"/>
              </a:rPr>
              <a:t>Nurses</a:t>
            </a:r>
          </a:p>
          <a:p>
            <a:pPr marL="514350" lvl="1" indent="-285750"/>
            <a:r>
              <a:rPr lang="en-US" sz="2000">
                <a:cs typeface="Calibri"/>
              </a:rPr>
              <a:t>Nurse practitioners</a:t>
            </a:r>
          </a:p>
          <a:p>
            <a:pPr marL="514350" lvl="1" indent="-285750"/>
            <a:r>
              <a:rPr lang="en-US" sz="2000">
                <a:cs typeface="Calibri"/>
              </a:rPr>
              <a:t>Other pharmacists</a:t>
            </a:r>
          </a:p>
          <a:p>
            <a:pPr marL="514350" lvl="1" indent="-285750"/>
            <a:r>
              <a:rPr lang="en-US" sz="2000">
                <a:cs typeface="Calibri"/>
              </a:rPr>
              <a:t>Medical/dental/pharmacy receptionists</a:t>
            </a:r>
          </a:p>
          <a:p>
            <a:pPr marL="514350" lvl="1" indent="-285750"/>
            <a:r>
              <a:rPr lang="en-US" sz="2000">
                <a:cs typeface="Calibri"/>
              </a:rPr>
              <a:t>Pharmacy technicians</a:t>
            </a:r>
          </a:p>
          <a:p>
            <a:pPr marL="514350" lvl="1" indent="-285750"/>
            <a:r>
              <a:rPr lang="en-US" sz="2000">
                <a:cs typeface="Calibri"/>
              </a:rPr>
              <a:t>Pharmacy assistants </a:t>
            </a:r>
          </a:p>
        </p:txBody>
      </p:sp>
      <p:pic>
        <p:nvPicPr>
          <p:cNvPr id="6" name="Picture 5" descr="Capsules and pills laid flat in symmetrical cross shape">
            <a:extLst>
              <a:ext uri="{FF2B5EF4-FFF2-40B4-BE49-F238E27FC236}">
                <a16:creationId xmlns:a16="http://schemas.microsoft.com/office/drawing/2014/main" id="{28249C2C-0FD7-23F7-97AD-2EFDEF1E5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r="14165" b="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97CBC-5AF6-EC59-BFAA-CDF47AB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C53CA-D8D2-CC13-D6F0-3F06753F30C5}"/>
              </a:ext>
            </a:extLst>
          </p:cNvPr>
          <p:cNvSpPr/>
          <p:nvPr/>
        </p:nvSpPr>
        <p:spPr>
          <a:xfrm>
            <a:off x="0" y="0"/>
            <a:ext cx="762008" cy="687464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2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79030-FDCD-8CDB-B087-78FE0A35F2AA}"/>
              </a:ext>
            </a:extLst>
          </p:cNvPr>
          <p:cNvSpPr/>
          <p:nvPr/>
        </p:nvSpPr>
        <p:spPr>
          <a:xfrm>
            <a:off x="1527831" y="811444"/>
            <a:ext cx="9053132" cy="5326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89BC3-D207-5687-0958-4F765BE9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092" y="810414"/>
            <a:ext cx="8931004" cy="1065251"/>
          </a:xfrm>
        </p:spPr>
        <p:txBody>
          <a:bodyPr>
            <a:normAutofit/>
          </a:bodyPr>
          <a:lstStyle/>
          <a:p>
            <a:r>
              <a:rPr lang="en-CA" sz="4000" b="1" i="0" u="sng" strike="noStrike">
                <a:effectLst/>
                <a:latin typeface="Aptos Display"/>
              </a:rPr>
              <a:t>Scope of Practice for </a:t>
            </a:r>
            <a:r>
              <a:rPr lang="en-CA" sz="4000" b="1" u="sng">
                <a:latin typeface="Aptos Display"/>
              </a:rPr>
              <a:t>Pharmacists</a:t>
            </a:r>
            <a:r>
              <a:rPr lang="en-CA" sz="4000" b="1" i="0" u="sng" strike="noStrike">
                <a:effectLst/>
                <a:latin typeface="Aptos Display"/>
              </a:rPr>
              <a:t>:</a:t>
            </a:r>
            <a:endParaRPr lang="en-US" sz="4000" b="1" u="sng">
              <a:latin typeface="Aptos Displ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F1E94-6766-25A7-798D-E16FF8E2B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092" y="1713607"/>
            <a:ext cx="6797405" cy="477340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/>
              <a:t>The scope of practice includes:</a:t>
            </a:r>
          </a:p>
          <a:p>
            <a:pPr lvl="1"/>
            <a:r>
              <a:rPr lang="en-US" sz="2000"/>
              <a:t>Dispensing medication</a:t>
            </a:r>
          </a:p>
          <a:p>
            <a:pPr lvl="1"/>
            <a:r>
              <a:rPr lang="en-US" sz="2000"/>
              <a:t>Compounding and selling medication</a:t>
            </a:r>
          </a:p>
          <a:p>
            <a:pPr lvl="1"/>
            <a:r>
              <a:rPr lang="en-US" sz="2000"/>
              <a:t>providing consultations</a:t>
            </a:r>
          </a:p>
          <a:p>
            <a:pPr lvl="1"/>
            <a:r>
              <a:rPr lang="en-US" sz="2000"/>
              <a:t>Communication with clients</a:t>
            </a:r>
          </a:p>
          <a:p>
            <a:pPr lvl="1"/>
            <a:r>
              <a:rPr lang="en-US" sz="2000"/>
              <a:t>Directing clients on medication usages</a:t>
            </a:r>
          </a:p>
          <a:p>
            <a:pPr lvl="1"/>
            <a:r>
              <a:rPr lang="en-US" sz="2000"/>
              <a:t>Recommendations for over-the-counter medications</a:t>
            </a:r>
          </a:p>
          <a:p>
            <a:pPr lvl="1"/>
            <a:r>
              <a:rPr lang="en-US" sz="2000"/>
              <a:t>Administration of certain substances</a:t>
            </a:r>
          </a:p>
          <a:p>
            <a:pPr lvl="1"/>
            <a:r>
              <a:rPr lang="en-US" sz="2000"/>
              <a:t>Prescriptions of certain medications such as renewal or emergency refill</a:t>
            </a:r>
          </a:p>
          <a:p>
            <a:pPr lvl="1"/>
            <a:r>
              <a:rPr lang="en-US" sz="2000"/>
              <a:t>Smoking cessation</a:t>
            </a:r>
          </a:p>
          <a:p>
            <a:pPr lvl="1"/>
            <a:r>
              <a:rPr lang="en-US" sz="2000"/>
              <a:t>Vaccinations</a:t>
            </a:r>
          </a:p>
          <a:p>
            <a:pPr lvl="1"/>
            <a:r>
              <a:rPr lang="en-US" sz="2000"/>
              <a:t>Treatment for minor ailments </a:t>
            </a:r>
          </a:p>
          <a:p>
            <a:endParaRPr lang="en-US" sz="1600"/>
          </a:p>
        </p:txBody>
      </p:sp>
      <p:pic>
        <p:nvPicPr>
          <p:cNvPr id="8" name="Graphic 7" descr="Medicine with solid fill">
            <a:extLst>
              <a:ext uri="{FF2B5EF4-FFF2-40B4-BE49-F238E27FC236}">
                <a16:creationId xmlns:a16="http://schemas.microsoft.com/office/drawing/2014/main" id="{52CE12C3-E2F1-EF12-0318-9C9428B2D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8563" y="3856055"/>
            <a:ext cx="2290135" cy="22432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E73FE-4C58-B9CA-EE9D-DDAB3AB9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32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90028-2A0A-F3AC-5B9C-9ED0B1A6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58723"/>
            <a:ext cx="5120561" cy="1325563"/>
          </a:xfrm>
        </p:spPr>
        <p:txBody>
          <a:bodyPr>
            <a:noAutofit/>
          </a:bodyPr>
          <a:lstStyle/>
          <a:p>
            <a:r>
              <a:rPr lang="en-CA" b="1" i="0" u="sng" strike="noStrike">
                <a:effectLst/>
              </a:rPr>
              <a:t>The </a:t>
            </a:r>
            <a:r>
              <a:rPr lang="en-CA" b="1" u="sng"/>
              <a:t>Roles</a:t>
            </a:r>
            <a:r>
              <a:rPr lang="en-CA" b="1" i="0" u="sng" strike="noStrike">
                <a:effectLst/>
              </a:rPr>
              <a:t> of Dental Hygienist and </a:t>
            </a:r>
            <a:r>
              <a:rPr lang="en-CA" b="1" u="sng"/>
              <a:t>Pharmacists</a:t>
            </a:r>
            <a:r>
              <a:rPr lang="en-CA" b="1" i="0" u="sng" strike="noStrike">
                <a:effectLst/>
              </a:rPr>
              <a:t>: </a:t>
            </a:r>
            <a:endParaRPr lang="en-US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759E-2C76-268C-3FCF-87B288A69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66" y="3006343"/>
            <a:ext cx="5103917" cy="20243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/>
              <a:t>What are two things can hygienists prescribe?</a:t>
            </a:r>
          </a:p>
          <a:p>
            <a:r>
              <a:rPr lang="en-US" sz="2600"/>
              <a:t>Chlorhexidine</a:t>
            </a:r>
          </a:p>
          <a:p>
            <a:r>
              <a:rPr lang="en-US" sz="2600"/>
              <a:t>Fluoride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remier Dental - Enamel Pro® Varnish ...">
            <a:extLst>
              <a:ext uri="{FF2B5EF4-FFF2-40B4-BE49-F238E27FC236}">
                <a16:creationId xmlns:a16="http://schemas.microsoft.com/office/drawing/2014/main" id="{81918AF7-CFAB-FCC7-2E58-3AEBA38F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70" b="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Arc 103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rown bottle with a white label&#10;&#10;Description automatically generated">
            <a:extLst>
              <a:ext uri="{FF2B5EF4-FFF2-40B4-BE49-F238E27FC236}">
                <a16:creationId xmlns:a16="http://schemas.microsoft.com/office/drawing/2014/main" id="{9835197E-B38E-ACA8-F1E1-01327E2D9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322" r="8902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50257-6FBB-3DBA-8C30-A3913FB7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CC5DC-9282-D9B5-B992-DCA17CE6A322}"/>
              </a:ext>
            </a:extLst>
          </p:cNvPr>
          <p:cNvSpPr txBox="1"/>
          <p:nvPr/>
        </p:nvSpPr>
        <p:spPr>
          <a:xfrm>
            <a:off x="846484" y="5254232"/>
            <a:ext cx="708137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/>
              <a:t>This allows hygienists to provide care and ensure that clients are receiving the necessary therapeutic benefits. 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24718-AC3B-D338-961F-297A3752BD4A}"/>
              </a:ext>
            </a:extLst>
          </p:cNvPr>
          <p:cNvSpPr/>
          <p:nvPr/>
        </p:nvSpPr>
        <p:spPr>
          <a:xfrm>
            <a:off x="0" y="0"/>
            <a:ext cx="762008" cy="687464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DA441-1040-125A-179E-F60C0F388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5141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en-CA" sz="4900" b="1" i="0" u="sng" strike="noStrike">
                <a:effectLst/>
              </a:rPr>
              <a:t>The </a:t>
            </a:r>
            <a:r>
              <a:rPr lang="en-CA" sz="4900" b="1" u="sng"/>
              <a:t>Relationship Between</a:t>
            </a:r>
            <a:r>
              <a:rPr lang="en-CA" sz="4900" b="1" i="0" u="sng" strike="noStrike">
                <a:effectLst/>
              </a:rPr>
              <a:t> </a:t>
            </a:r>
            <a:r>
              <a:rPr lang="en-CA" sz="4900" b="1" u="sng"/>
              <a:t>Hygienists</a:t>
            </a:r>
            <a:r>
              <a:rPr lang="en-CA" sz="4900" b="1" i="0" u="sng" strike="noStrike">
                <a:effectLst/>
              </a:rPr>
              <a:t> &amp; </a:t>
            </a:r>
            <a:r>
              <a:rPr lang="en-CA" sz="4900" b="1" u="sng"/>
              <a:t>Pharmacists</a:t>
            </a:r>
            <a:r>
              <a:rPr lang="en-CA" sz="4900" b="1" i="0" u="sng" strike="noStrike">
                <a:effectLst/>
              </a:rPr>
              <a:t>:</a:t>
            </a:r>
            <a:br>
              <a:rPr lang="en-CA" sz="4100"/>
            </a:br>
            <a:endParaRPr lang="en-US" sz="4100"/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DC0D9-F2B6-6374-52D7-5C00DC28C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/>
              <a:t>The interactions would be minimal compared to another health care provider such as a dentists or medical.</a:t>
            </a:r>
          </a:p>
          <a:p>
            <a:r>
              <a:rPr lang="en-US" sz="2200"/>
              <a:t>Prescriptions of either chlorhexidine or fluoride</a:t>
            </a:r>
          </a:p>
          <a:p>
            <a:r>
              <a:rPr lang="en-US" sz="2200"/>
              <a:t>Potential for discussion with pharmacist to discuss client</a:t>
            </a:r>
          </a:p>
          <a:p>
            <a:r>
              <a:rPr lang="en-US" sz="2200"/>
              <a:t>Receiving medication lists for clients’ during medical history review</a:t>
            </a:r>
          </a:p>
          <a:p>
            <a:r>
              <a:rPr lang="en-US" sz="2200"/>
              <a:t>Hygienists are not present in pharmacies.</a:t>
            </a:r>
          </a:p>
          <a:p>
            <a:endParaRPr lang="en-US" sz="2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F7A69-4DBF-B7FA-9796-32FD185E9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626" r="36051" b="-3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9" name="Picture 8" descr="A doctor holding a bottle of medicine&#10;&#10;Description automatically generated">
            <a:extLst>
              <a:ext uri="{FF2B5EF4-FFF2-40B4-BE49-F238E27FC236}">
                <a16:creationId xmlns:a16="http://schemas.microsoft.com/office/drawing/2014/main" id="{7057556A-241A-67F6-15B2-A8CEDFADF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4108" r="-1" b="-1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27DB8-0BC1-8FD8-CD78-698AB492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99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3CE0D-FA9F-ECCC-1EC7-EE1273F5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91523" cy="1333845"/>
          </a:xfrm>
        </p:spPr>
        <p:txBody>
          <a:bodyPr>
            <a:noAutofit/>
          </a:bodyPr>
          <a:lstStyle/>
          <a:p>
            <a:r>
              <a:rPr lang="en-CA" sz="4000" b="1" i="0" u="sng" strike="noStrike">
                <a:effectLst/>
              </a:rPr>
              <a:t>Pharmacist workday based off shadow placement: </a:t>
            </a:r>
            <a:endParaRPr lang="en-US" sz="4000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7606A-A989-328B-7786-C1C9A917E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8724" cy="4895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Many tasks are included in a typical workday those include:</a:t>
            </a:r>
          </a:p>
          <a:p>
            <a:r>
              <a:rPr lang="en-US" sz="2000"/>
              <a:t>Entering, transcribing and comparing prescriptions.</a:t>
            </a:r>
          </a:p>
          <a:p>
            <a:r>
              <a:rPr lang="en-US" sz="2000"/>
              <a:t>Ensuring the correct dosage is being prescribed and counted.</a:t>
            </a:r>
          </a:p>
          <a:p>
            <a:r>
              <a:rPr lang="en-US" sz="2000"/>
              <a:t>Changing dose, duration and format when necessary.</a:t>
            </a:r>
          </a:p>
          <a:p>
            <a:r>
              <a:rPr lang="en-US" sz="2000"/>
              <a:t>Ensuring medication is verified and correctly entered.</a:t>
            </a:r>
          </a:p>
          <a:p>
            <a:r>
              <a:rPr lang="en-US" sz="2000"/>
              <a:t>Ensuring medication leaving with client is correct and accurate.</a:t>
            </a:r>
          </a:p>
          <a:p>
            <a:r>
              <a:rPr lang="en-US" sz="2000"/>
              <a:t>Acting as a safeguard for medication being prescribed to clients. </a:t>
            </a:r>
          </a:p>
        </p:txBody>
      </p:sp>
      <p:pic>
        <p:nvPicPr>
          <p:cNvPr id="6" name="Picture 5" descr="Yellow-orange and white capsules">
            <a:extLst>
              <a:ext uri="{FF2B5EF4-FFF2-40B4-BE49-F238E27FC236}">
                <a16:creationId xmlns:a16="http://schemas.microsoft.com/office/drawing/2014/main" id="{E844FBC6-F93E-0EDE-C72D-1AE6C065B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54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3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E8FB-AB90-6E38-A4D1-8643EBE4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03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nline Media 4" descr="What do pharmacists do?">
            <a:hlinkClick r:id="" action="ppaction://media"/>
            <a:extLst>
              <a:ext uri="{FF2B5EF4-FFF2-40B4-BE49-F238E27FC236}">
                <a16:creationId xmlns:a16="http://schemas.microsoft.com/office/drawing/2014/main" id="{F905EF72-B9D5-86F9-E3BD-C50681AED11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3C03F-A89F-D4F9-F26A-7E5FFE26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7B072-AF26-3BD8-26BE-B41A4D5F4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97" y="83571"/>
            <a:ext cx="10315074" cy="1325563"/>
          </a:xfrm>
        </p:spPr>
        <p:txBody>
          <a:bodyPr>
            <a:normAutofit/>
          </a:bodyPr>
          <a:lstStyle/>
          <a:p>
            <a:r>
              <a:rPr lang="en-CA" b="1" i="0" u="sng" strike="noStrike">
                <a:effectLst/>
              </a:rPr>
              <a:t>Client relationships with pharmacists: </a:t>
            </a:r>
            <a:endParaRPr lang="en-US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10383-3B53-407B-9C49-857E5D307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359568"/>
            <a:ext cx="6997776" cy="536190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2200"/>
              <a:t>What are some aspects of a professional relationship?</a:t>
            </a:r>
          </a:p>
          <a:p>
            <a:r>
              <a:rPr lang="en-US" sz="2200"/>
              <a:t>Respect</a:t>
            </a:r>
          </a:p>
          <a:p>
            <a:r>
              <a:rPr lang="en-US" sz="2200"/>
              <a:t>Trust</a:t>
            </a:r>
          </a:p>
          <a:p>
            <a:r>
              <a:rPr lang="en-US" sz="2200"/>
              <a:t>Empathy</a:t>
            </a:r>
          </a:p>
          <a:p>
            <a:r>
              <a:rPr lang="en-US" sz="2200"/>
              <a:t>Knowledge</a:t>
            </a:r>
          </a:p>
          <a:p>
            <a:pPr marL="0" indent="0">
              <a:buNone/>
            </a:pPr>
            <a:r>
              <a:rPr lang="en-US" sz="2200"/>
              <a:t>Pharmacist are in a position of authority and must maintain a professional relationship called a therapeutic relationship.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What variation can involve clients’ families as well as the client?</a:t>
            </a:r>
          </a:p>
          <a:p>
            <a:r>
              <a:rPr lang="en-US" sz="2200"/>
              <a:t>Can involve a one-time interaction or can be every day or every other day for clients’ using methadone for example.</a:t>
            </a:r>
          </a:p>
          <a:p>
            <a:r>
              <a:rPr lang="en-US" sz="2200"/>
              <a:t>Families are often included for clients with developmental disabilities, seniors, &amp; clients with physical impairments to name a few.</a:t>
            </a:r>
          </a:p>
          <a:p>
            <a:pPr marL="0" indent="0">
              <a:buNone/>
            </a:pPr>
            <a:endParaRPr lang="en-US" sz="1300"/>
          </a:p>
        </p:txBody>
      </p:sp>
      <p:pic>
        <p:nvPicPr>
          <p:cNvPr id="10" name="Picture 9" descr="A hands shaking with a white background&#10;&#10;Description automatically generated">
            <a:extLst>
              <a:ext uri="{FF2B5EF4-FFF2-40B4-BE49-F238E27FC236}">
                <a16:creationId xmlns:a16="http://schemas.microsoft.com/office/drawing/2014/main" id="{97F80F4D-9721-53FA-D432-EA42B034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28" r="7008" b="-1"/>
          <a:stretch/>
        </p:blipFill>
        <p:spPr>
          <a:xfrm>
            <a:off x="7655463" y="1825625"/>
            <a:ext cx="3693170" cy="3693170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E74B5-2682-FCCE-10C9-74CC4D92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36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470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itting on a pill with a computer&#10;&#10;Description automatically generated">
            <a:extLst>
              <a:ext uri="{FF2B5EF4-FFF2-40B4-BE49-F238E27FC236}">
                <a16:creationId xmlns:a16="http://schemas.microsoft.com/office/drawing/2014/main" id="{74545887-F734-FD23-0401-AE30D15B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4" b="1214"/>
          <a:stretch/>
        </p:blipFill>
        <p:spPr>
          <a:xfrm>
            <a:off x="20" y="10"/>
            <a:ext cx="7983328" cy="6860392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956D5-C571-07E6-EA05-40811ED57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u="sng"/>
              <a:t>TECHNOLOGY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37D0B-786D-F655-7368-42B8DED4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0138" y="6356350"/>
            <a:ext cx="7218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14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F1CEAA-2E45-8FCC-4064-63F9F43FE665}"/>
              </a:ext>
            </a:extLst>
          </p:cNvPr>
          <p:cNvSpPr/>
          <p:nvPr/>
        </p:nvSpPr>
        <p:spPr>
          <a:xfrm>
            <a:off x="5727453" y="2046"/>
            <a:ext cx="6464407" cy="6864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FA56E-DCBC-B018-DFD8-E8373C7BAEE4}"/>
              </a:ext>
            </a:extLst>
          </p:cNvPr>
          <p:cNvSpPr txBox="1"/>
          <p:nvPr/>
        </p:nvSpPr>
        <p:spPr>
          <a:xfrm>
            <a:off x="206856" y="2197687"/>
            <a:ext cx="596399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u="sng">
                <a:latin typeface="Aptos Display"/>
              </a:rPr>
              <a:t>Script Pro:</a:t>
            </a:r>
          </a:p>
        </p:txBody>
      </p:sp>
      <p:pic>
        <p:nvPicPr>
          <p:cNvPr id="4" name="Picture 3" descr="What Makes ScriptPro Robots Better Than the Competitors?">
            <a:extLst>
              <a:ext uri="{FF2B5EF4-FFF2-40B4-BE49-F238E27FC236}">
                <a16:creationId xmlns:a16="http://schemas.microsoft.com/office/drawing/2014/main" id="{11FF22FC-F122-DD8B-C21A-EFDD73418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914" y="456391"/>
            <a:ext cx="6064468" cy="5948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425561-1879-2033-37E3-770C23CB0713}"/>
              </a:ext>
            </a:extLst>
          </p:cNvPr>
          <p:cNvSpPr txBox="1"/>
          <p:nvPr/>
        </p:nvSpPr>
        <p:spPr>
          <a:xfrm>
            <a:off x="304800" y="3272393"/>
            <a:ext cx="5283273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A robotic system that accurately dispenses and labels prescriptions.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Helps run a stress-free pharmacy with pill count accuracy.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Better workflow from point of entry to point of sale or delivery. 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Accurately fills 150 vials per hour. </a:t>
            </a:r>
          </a:p>
        </p:txBody>
      </p:sp>
      <p:pic>
        <p:nvPicPr>
          <p:cNvPr id="9" name="Graphic 8" descr="An assortment of differently patterned circles">
            <a:extLst>
              <a:ext uri="{FF2B5EF4-FFF2-40B4-BE49-F238E27FC236}">
                <a16:creationId xmlns:a16="http://schemas.microsoft.com/office/drawing/2014/main" id="{F9FD258F-A5B4-D23E-2DAA-1904D6842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63217" y="-728870"/>
            <a:ext cx="3313044" cy="33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6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7F54E0-B26A-C294-CAF8-ACDE6A1B6C31}"/>
              </a:ext>
            </a:extLst>
          </p:cNvPr>
          <p:cNvSpPr txBox="1"/>
          <p:nvPr/>
        </p:nvSpPr>
        <p:spPr>
          <a:xfrm>
            <a:off x="270328" y="162461"/>
            <a:ext cx="55644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u="sng">
                <a:latin typeface="+mj-lt"/>
              </a:rPr>
              <a:t>Introduction To The Profession</a:t>
            </a:r>
            <a:endParaRPr lang="en-US" b="1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44BBB1-416F-C5D2-945A-69D16EAD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800" dirty="0" smtClean="0"/>
              <a:t>3</a:t>
            </a:fld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114EF-6A0B-259A-615D-665D5BAE74A5}"/>
              </a:ext>
            </a:extLst>
          </p:cNvPr>
          <p:cNvSpPr/>
          <p:nvPr/>
        </p:nvSpPr>
        <p:spPr>
          <a:xfrm>
            <a:off x="6073941" y="-11043"/>
            <a:ext cx="6118117" cy="686907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holding a bottle of medicine&#10;&#10;Description automatically generated">
            <a:extLst>
              <a:ext uri="{FF2B5EF4-FFF2-40B4-BE49-F238E27FC236}">
                <a16:creationId xmlns:a16="http://schemas.microsoft.com/office/drawing/2014/main" id="{373DB314-B169-A8FB-2F28-10EC730C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856" y="1485900"/>
            <a:ext cx="5829300" cy="3886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690A7E-88DD-F74F-6C2F-7C2CCCA2B6C1}"/>
              </a:ext>
            </a:extLst>
          </p:cNvPr>
          <p:cNvSpPr txBox="1"/>
          <p:nvPr/>
        </p:nvSpPr>
        <p:spPr>
          <a:xfrm>
            <a:off x="312030" y="1590566"/>
            <a:ext cx="5566228" cy="4207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Pharmacists are healthcare providers that prescribe and provide medications.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Can provide immunizations.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Work in different settings: 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dirty="0"/>
              <a:t>hospitals, grocery stores, pharmacies, primary care offices, and other healthcare facilities.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Verify prescriptions making sure they do not contraindicate other medications a client is taking.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Provide information on how to take a medications and any potential side effects.</a:t>
            </a:r>
          </a:p>
        </p:txBody>
      </p:sp>
    </p:spTree>
    <p:extLst>
      <p:ext uri="{BB962C8B-B14F-4D97-AF65-F5344CB8AC3E}">
        <p14:creationId xmlns:p14="http://schemas.microsoft.com/office/powerpoint/2010/main" val="2856037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7F23BF-11F0-55F2-7B7B-746A48B0E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Online Media 3" descr="Compact Robotic System (CRS) by ScriptPro">
            <a:hlinkClick r:id="" action="ppaction://media"/>
            <a:extLst>
              <a:ext uri="{FF2B5EF4-FFF2-40B4-BE49-F238E27FC236}">
                <a16:creationId xmlns:a16="http://schemas.microsoft.com/office/drawing/2014/main" id="{C0AE1342-71B3-6232-4F67-99744F2690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6264" y="779299"/>
            <a:ext cx="9379471" cy="529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2AF2E-6BFB-2613-1DC0-6AED708F198A}"/>
              </a:ext>
            </a:extLst>
          </p:cNvPr>
          <p:cNvSpPr txBox="1"/>
          <p:nvPr/>
        </p:nvSpPr>
        <p:spPr>
          <a:xfrm>
            <a:off x="5894962" y="479493"/>
            <a:ext cx="5458838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Time-Delayed Safes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black safe with a combination lock&#10;&#10;Description automatically generated">
            <a:extLst>
              <a:ext uri="{FF2B5EF4-FFF2-40B4-BE49-F238E27FC236}">
                <a16:creationId xmlns:a16="http://schemas.microsoft.com/office/drawing/2014/main" id="{B68324E8-722E-F83A-4176-5AB208665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7" y="605729"/>
            <a:ext cx="4777381" cy="456239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8F7CF-1CF6-21F3-7169-9251C32F4272}"/>
              </a:ext>
            </a:extLst>
          </p:cNvPr>
          <p:cNvSpPr txBox="1"/>
          <p:nvPr/>
        </p:nvSpPr>
        <p:spPr>
          <a:xfrm>
            <a:off x="5055658" y="1156183"/>
            <a:ext cx="6441707" cy="502078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As of April 2024, all 4,900+ pharmacies in Ontario now use time-delayed safes to secure narcotics (e.g., oxycodone, morphine, codeine).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Deters Pharmacy Robberies</a:t>
            </a:r>
            <a:endParaRPr lang="en-US" sz="17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Improved Staff Safety</a:t>
            </a:r>
            <a:endParaRPr lang="en-US" sz="17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Community Protection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 The initiative is supported by the </a:t>
            </a:r>
            <a:r>
              <a:rPr lang="en-US" sz="1700" b="1"/>
              <a:t>Ontario College of Pharmacists (OCP)</a:t>
            </a:r>
            <a:r>
              <a:rPr lang="en-US" sz="1700"/>
              <a:t> and the </a:t>
            </a:r>
            <a:r>
              <a:rPr lang="en-US" sz="1700" b="1"/>
              <a:t>Ontario Association of Chiefs of Police (OACP)</a:t>
            </a:r>
            <a:r>
              <a:rPr lang="en-US" sz="170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Operational Guidelines</a:t>
            </a:r>
            <a:r>
              <a:rPr lang="en-US" sz="170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The safe remains locked except when authorized staff are accessing it for restocking or dispensing.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Employees typically follow protocols to ensure the safe's time delay mechanism is active and properly set.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Staff should be trained on the safe’s purpose and usage to maintain security standards and minimize workflow disruptions.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8A216-AAE4-00DF-5493-0C9E465D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14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blet with a spreadsheet on it&#10;&#10;Description automatically generated">
            <a:extLst>
              <a:ext uri="{FF2B5EF4-FFF2-40B4-BE49-F238E27FC236}">
                <a16:creationId xmlns:a16="http://schemas.microsoft.com/office/drawing/2014/main" id="{9F0CF5B1-6EDB-2D13-E116-7C83D61B6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58" r="36437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51DA1-3CBC-AF68-D7C7-E1939111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698" y="33820"/>
            <a:ext cx="5246797" cy="1358782"/>
          </a:xfrm>
        </p:spPr>
        <p:txBody>
          <a:bodyPr>
            <a:normAutofit/>
          </a:bodyPr>
          <a:lstStyle/>
          <a:p>
            <a:r>
              <a:rPr lang="en-US" sz="3000" b="1" u="sng">
                <a:ea typeface="+mj-lt"/>
                <a:cs typeface="+mj-lt"/>
              </a:rPr>
              <a:t>Management Systems</a:t>
            </a:r>
            <a:endParaRPr lang="en-US" sz="3000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C02C-4D7E-B03D-D9C5-277F105CD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58" y="1208376"/>
            <a:ext cx="5335145" cy="44495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/>
              <a:t>1. Kroll</a:t>
            </a:r>
            <a:endParaRPr lang="en-US" sz="1800"/>
          </a:p>
          <a:p>
            <a:r>
              <a:rPr lang="en-US" sz="1800" b="1">
                <a:ea typeface="+mn-lt"/>
                <a:cs typeface="+mn-lt"/>
              </a:rPr>
              <a:t>Most Popular System</a:t>
            </a:r>
            <a:r>
              <a:rPr lang="en-US" sz="1800">
                <a:ea typeface="+mn-lt"/>
                <a:cs typeface="+mn-lt"/>
              </a:rPr>
              <a:t>:</a:t>
            </a:r>
            <a:endParaRPr lang="en-US" sz="1800"/>
          </a:p>
          <a:p>
            <a:pPr lvl="1"/>
            <a:r>
              <a:rPr lang="en-US" sz="1800">
                <a:ea typeface="+mn-lt"/>
                <a:cs typeface="+mn-lt"/>
              </a:rPr>
              <a:t>Dominates </a:t>
            </a:r>
            <a:r>
              <a:rPr lang="en-US" sz="1800" b="1">
                <a:ea typeface="+mn-lt"/>
                <a:cs typeface="+mn-lt"/>
              </a:rPr>
              <a:t>over 50% of the market share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 sz="1800"/>
          </a:p>
          <a:p>
            <a:pPr lvl="1"/>
            <a:r>
              <a:rPr lang="en-US" sz="1800">
                <a:ea typeface="+mn-lt"/>
                <a:cs typeface="+mn-lt"/>
              </a:rPr>
              <a:t>Used by major chains such as:</a:t>
            </a:r>
            <a:endParaRPr lang="en-US" sz="1800"/>
          </a:p>
          <a:p>
            <a:pPr lvl="2"/>
            <a:r>
              <a:rPr lang="en-US" sz="1800" b="1"/>
              <a:t>Walmart</a:t>
            </a:r>
            <a:r>
              <a:rPr lang="en-US" sz="1800"/>
              <a:t>, </a:t>
            </a:r>
            <a:r>
              <a:rPr lang="en-US" sz="1800" b="1"/>
              <a:t>Metro</a:t>
            </a:r>
            <a:r>
              <a:rPr lang="en-US" sz="1800"/>
              <a:t>, </a:t>
            </a:r>
            <a:r>
              <a:rPr lang="en-US" sz="1800" b="1"/>
              <a:t>Loblaws</a:t>
            </a:r>
            <a:r>
              <a:rPr lang="en-US" sz="1800"/>
              <a:t>, </a:t>
            </a:r>
            <a:r>
              <a:rPr lang="en-US" sz="1800" b="1"/>
              <a:t>Sobeys</a:t>
            </a:r>
            <a:r>
              <a:rPr lang="en-US" sz="1800"/>
              <a:t>, </a:t>
            </a:r>
            <a:r>
              <a:rPr lang="en-US" sz="1800" b="1"/>
              <a:t>Pharmasave</a:t>
            </a:r>
            <a:r>
              <a:rPr lang="en-US" sz="1800"/>
              <a:t>, </a:t>
            </a:r>
            <a:r>
              <a:rPr lang="en-US" sz="1800" b="1"/>
              <a:t>Costco</a:t>
            </a:r>
            <a:r>
              <a:rPr lang="en-US" sz="1800"/>
              <a:t>.</a:t>
            </a:r>
          </a:p>
          <a:p>
            <a:pPr marL="0" indent="0">
              <a:buNone/>
            </a:pPr>
            <a:r>
              <a:rPr lang="en-US" sz="1800" b="1"/>
              <a:t>2. Healthwatch</a:t>
            </a:r>
          </a:p>
          <a:p>
            <a:r>
              <a:rPr lang="en-US" sz="1800" b="1">
                <a:ea typeface="+mn-lt"/>
                <a:cs typeface="+mn-lt"/>
              </a:rPr>
              <a:t>Shoppers Drug Mart System</a:t>
            </a:r>
            <a:r>
              <a:rPr lang="en-US" sz="1800">
                <a:ea typeface="+mn-lt"/>
                <a:cs typeface="+mn-lt"/>
              </a:rPr>
              <a:t>:</a:t>
            </a:r>
            <a:endParaRPr lang="en-US" sz="1800"/>
          </a:p>
          <a:p>
            <a:pPr lvl="1"/>
            <a:r>
              <a:rPr lang="en-US" sz="1800">
                <a:ea typeface="+mn-lt"/>
                <a:cs typeface="+mn-lt"/>
              </a:rPr>
              <a:t>Common in many </a:t>
            </a:r>
            <a:r>
              <a:rPr lang="en-US" sz="1800" b="1">
                <a:ea typeface="+mn-lt"/>
                <a:cs typeface="+mn-lt"/>
              </a:rPr>
              <a:t>Shoppers Drug Mart</a:t>
            </a:r>
            <a:r>
              <a:rPr lang="en-US" sz="1800">
                <a:ea typeface="+mn-lt"/>
                <a:cs typeface="+mn-lt"/>
              </a:rPr>
              <a:t> locations across Canada.</a:t>
            </a:r>
            <a:endParaRPr lang="en-US" sz="1800"/>
          </a:p>
          <a:p>
            <a:pPr marL="0" indent="0">
              <a:buNone/>
            </a:pPr>
            <a:r>
              <a:rPr lang="en-US" sz="1800" b="1"/>
              <a:t>3. </a:t>
            </a:r>
            <a:r>
              <a:rPr lang="en-US" sz="1800" b="1" err="1"/>
              <a:t>Nexxsys</a:t>
            </a:r>
            <a:endParaRPr lang="en-US" sz="1800"/>
          </a:p>
          <a:p>
            <a:r>
              <a:rPr lang="en-US" sz="1800" b="1">
                <a:ea typeface="+mn-lt"/>
                <a:cs typeface="+mn-lt"/>
              </a:rPr>
              <a:t>Primary System for Rexall Pharmacies</a:t>
            </a:r>
            <a:r>
              <a:rPr lang="en-US" sz="1800">
                <a:ea typeface="+mn-lt"/>
                <a:cs typeface="+mn-lt"/>
              </a:rPr>
              <a:t>:</a:t>
            </a:r>
            <a:endParaRPr lang="en-US" sz="1800"/>
          </a:p>
          <a:p>
            <a:pPr lvl="1"/>
            <a:r>
              <a:rPr lang="en-US" sz="1800" b="1">
                <a:ea typeface="+mn-lt"/>
                <a:cs typeface="+mn-lt"/>
              </a:rPr>
              <a:t>Less Common</a:t>
            </a:r>
            <a:r>
              <a:rPr lang="en-US" sz="1800">
                <a:ea typeface="+mn-lt"/>
                <a:cs typeface="+mn-lt"/>
              </a:rPr>
              <a:t> in small, independent pharmacies.</a:t>
            </a:r>
            <a:endParaRPr lang="en-US" sz="1800"/>
          </a:p>
          <a:p>
            <a:pPr marL="457200" lvl="1" indent="0">
              <a:buNone/>
            </a:pPr>
            <a:endParaRPr lang="en-US" sz="1550"/>
          </a:p>
          <a:p>
            <a:endParaRPr lang="en-US" sz="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31CDA-D077-3450-AD5C-78A7219D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35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B8424-3867-C4C8-8356-805FDC6F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936989" cy="1352777"/>
          </a:xfrm>
        </p:spPr>
        <p:txBody>
          <a:bodyPr>
            <a:normAutofit/>
          </a:bodyPr>
          <a:lstStyle/>
          <a:p>
            <a:r>
              <a:rPr lang="en-US" b="1" u="sng">
                <a:ea typeface="+mj-lt"/>
                <a:cs typeface="+mj-lt"/>
              </a:rPr>
              <a:t>Types of Pill Counters</a:t>
            </a:r>
            <a:endParaRPr lang="en-US" b="1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A0BA8-77C8-8D7D-A249-44A2BC9EB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1.Manual Pill Counters</a:t>
            </a:r>
            <a:r>
              <a:rPr lang="en-US" sz="1800">
                <a:ea typeface="+mn-lt"/>
                <a:cs typeface="+mn-lt"/>
              </a:rPr>
              <a:t>:</a:t>
            </a:r>
            <a:endParaRPr lang="en-US" sz="1800"/>
          </a:p>
          <a:p>
            <a:r>
              <a:rPr lang="en-US" sz="1800">
                <a:ea typeface="+mn-lt"/>
                <a:cs typeface="+mn-lt"/>
              </a:rPr>
              <a:t>These are basic devices where pills are manually placed on a counting tray and organized into groups using a spatula.</a:t>
            </a:r>
            <a:endParaRPr lang="en-US" sz="1800"/>
          </a:p>
          <a:p>
            <a:r>
              <a:rPr lang="en-US" sz="1800">
                <a:ea typeface="+mn-lt"/>
                <a:cs typeface="+mn-lt"/>
              </a:rPr>
              <a:t>The </a:t>
            </a:r>
            <a:r>
              <a:rPr lang="en-US" sz="1800" b="1">
                <a:ea typeface="+mn-lt"/>
                <a:cs typeface="+mn-lt"/>
              </a:rPr>
              <a:t>“Count Tray” method</a:t>
            </a:r>
            <a:r>
              <a:rPr lang="en-US" sz="1800">
                <a:ea typeface="+mn-lt"/>
                <a:cs typeface="+mn-lt"/>
              </a:rPr>
              <a:t> is commonly used in small or independent pharmacies.</a:t>
            </a:r>
            <a:endParaRPr lang="en-US" sz="1800"/>
          </a:p>
          <a:p>
            <a:r>
              <a:rPr lang="en-US" sz="1800">
                <a:ea typeface="+mn-lt"/>
                <a:cs typeface="+mn-lt"/>
              </a:rPr>
              <a:t>Suitable for pharmacies with lower prescription volumes.</a:t>
            </a:r>
            <a:endParaRPr lang="en-US" sz="1800"/>
          </a:p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2.Automatic Pill Counters</a:t>
            </a:r>
            <a:r>
              <a:rPr lang="en-US" sz="1800">
                <a:ea typeface="+mn-lt"/>
                <a:cs typeface="+mn-lt"/>
              </a:rPr>
              <a:t>:</a:t>
            </a:r>
          </a:p>
          <a:p>
            <a:r>
              <a:rPr lang="en-US" sz="1800">
                <a:ea typeface="+mn-lt"/>
                <a:cs typeface="+mn-lt"/>
              </a:rPr>
              <a:t>Fully automated systems that count, sort, and dispense pills without manual input.</a:t>
            </a:r>
            <a:endParaRPr lang="en-US">
              <a:ea typeface="+mn-lt"/>
              <a:cs typeface="+mn-lt"/>
            </a:endParaRPr>
          </a:p>
          <a:p>
            <a:r>
              <a:rPr lang="en-US" sz="1800">
                <a:ea typeface="+mn-lt"/>
                <a:cs typeface="+mn-lt"/>
              </a:rPr>
              <a:t>Often used in high-volume settings like chain pharmacies or mail-order facilities.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b="1"/>
          </a:p>
          <a:p>
            <a:endParaRPr lang="en-US" sz="15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white scale with a container of pills on it&#10;&#10;Description automatically generated">
            <a:extLst>
              <a:ext uri="{FF2B5EF4-FFF2-40B4-BE49-F238E27FC236}">
                <a16:creationId xmlns:a16="http://schemas.microsoft.com/office/drawing/2014/main" id="{AF558692-0CA3-5B7A-9C8A-ABEA22FF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01" r="1168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white object with pills on it&#10;&#10;Description automatically generated">
            <a:extLst>
              <a:ext uri="{FF2B5EF4-FFF2-40B4-BE49-F238E27FC236}">
                <a16:creationId xmlns:a16="http://schemas.microsoft.com/office/drawing/2014/main" id="{366F0447-7B1A-D5DB-0406-F9150BC780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92" r="-3" b="-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464D8-CEAA-CC0C-5DC0-86FCBBF7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39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B8424-3867-C4C8-8356-805FDC6F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49719"/>
            <a:ext cx="6894576" cy="694510"/>
          </a:xfrm>
        </p:spPr>
        <p:txBody>
          <a:bodyPr anchor="b">
            <a:normAutofit fontScale="90000"/>
          </a:bodyPr>
          <a:lstStyle/>
          <a:p>
            <a:r>
              <a:rPr lang="en-US" b="1" u="sng" dirty="0">
                <a:ea typeface="+mj-lt"/>
                <a:cs typeface="+mj-lt"/>
              </a:rPr>
              <a:t>Types of Pill Counters</a:t>
            </a:r>
            <a:endParaRPr lang="en-US" b="1" u="sng" dirty="0"/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A0BA8-77C8-8D7D-A249-44A2BC9EB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>
                <a:ea typeface="+mn-lt"/>
                <a:cs typeface="+mn-lt"/>
              </a:rPr>
              <a:t>3.Electronic Pill Counters</a:t>
            </a:r>
            <a:r>
              <a:rPr lang="en-US" sz="2200">
                <a:ea typeface="+mn-lt"/>
                <a:cs typeface="+mn-lt"/>
              </a:rPr>
              <a:t>:</a:t>
            </a:r>
          </a:p>
          <a:p>
            <a:r>
              <a:rPr lang="en-US" sz="2200">
                <a:ea typeface="+mn-lt"/>
                <a:cs typeface="+mn-lt"/>
              </a:rPr>
              <a:t>Use sensors to count pills as they pass through a dispensing chute.</a:t>
            </a:r>
          </a:p>
          <a:p>
            <a:r>
              <a:rPr lang="en-US" sz="2200">
                <a:ea typeface="+mn-lt"/>
                <a:cs typeface="+mn-lt"/>
              </a:rPr>
              <a:t>Faster and more accurate than manual methods.</a:t>
            </a:r>
          </a:p>
          <a:p>
            <a:pPr marL="0" indent="0">
              <a:buNone/>
            </a:pPr>
            <a:r>
              <a:rPr lang="en-US" sz="2200" b="1">
                <a:ea typeface="+mn-lt"/>
                <a:cs typeface="+mn-lt"/>
              </a:rPr>
              <a:t>4.Counting Robots</a:t>
            </a:r>
            <a:r>
              <a:rPr lang="en-US" sz="2200">
                <a:ea typeface="+mn-lt"/>
                <a:cs typeface="+mn-lt"/>
              </a:rPr>
              <a:t>:</a:t>
            </a:r>
          </a:p>
          <a:p>
            <a:r>
              <a:rPr lang="en-US" sz="2200">
                <a:ea typeface="+mn-lt"/>
                <a:cs typeface="+mn-lt"/>
              </a:rPr>
              <a:t>Advanced systems integrated with pharmacy management software.</a:t>
            </a:r>
          </a:p>
          <a:p>
            <a:r>
              <a:rPr lang="en-US" sz="2200">
                <a:ea typeface="+mn-lt"/>
                <a:cs typeface="+mn-lt"/>
              </a:rPr>
              <a:t>Can store and count multiple medications simultaneously.</a:t>
            </a:r>
          </a:p>
          <a:p>
            <a:pPr marL="0" indent="0">
              <a:buNone/>
            </a:pPr>
            <a:endParaRPr lang="en-US" sz="2200" b="1">
              <a:ea typeface="+mn-lt"/>
              <a:cs typeface="+mn-lt"/>
            </a:endParaRPr>
          </a:p>
          <a:p>
            <a:pPr marL="0" indent="0">
              <a:buNone/>
            </a:pPr>
            <a:endParaRPr lang="en-US" sz="2200" b="1"/>
          </a:p>
          <a:p>
            <a:endParaRPr lang="en-US" sz="2200"/>
          </a:p>
        </p:txBody>
      </p:sp>
      <p:pic>
        <p:nvPicPr>
          <p:cNvPr id="9" name="Picture 8" descr="A machine with a screen and a container&#10;&#10;Description automatically generated">
            <a:extLst>
              <a:ext uri="{FF2B5EF4-FFF2-40B4-BE49-F238E27FC236}">
                <a16:creationId xmlns:a16="http://schemas.microsoft.com/office/drawing/2014/main" id="{37BA9626-C368-6070-D10C-CEB02A980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63" y="329183"/>
            <a:ext cx="3429969" cy="3429969"/>
          </a:xfrm>
          <a:prstGeom prst="rect">
            <a:avLst/>
          </a:prstGeom>
        </p:spPr>
      </p:pic>
      <p:pic>
        <p:nvPicPr>
          <p:cNvPr id="8" name="Picture 7" descr="A white robotic arm in a room&#10;&#10;Description automatically generated">
            <a:extLst>
              <a:ext uri="{FF2B5EF4-FFF2-40B4-BE49-F238E27FC236}">
                <a16:creationId xmlns:a16="http://schemas.microsoft.com/office/drawing/2014/main" id="{417D535E-ABB4-B2B9-D413-581C22C47D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424" r="32141" b="1"/>
          <a:stretch/>
        </p:blipFill>
        <p:spPr>
          <a:xfrm>
            <a:off x="8731389" y="4079193"/>
            <a:ext cx="2260830" cy="21762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464D8-CEAA-CC0C-5DC0-86FCBBF7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17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and person talking to each other&#10;&#10;Description automatically generated">
            <a:extLst>
              <a:ext uri="{FF2B5EF4-FFF2-40B4-BE49-F238E27FC236}">
                <a16:creationId xmlns:a16="http://schemas.microsoft.com/office/drawing/2014/main" id="{74545887-F734-FD23-0401-AE30D15B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11" r="11211"/>
          <a:stretch/>
        </p:blipFill>
        <p:spPr>
          <a:xfrm>
            <a:off x="20" y="10"/>
            <a:ext cx="7983328" cy="6860392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956D5-C571-07E6-EA05-40811ED57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u="sng"/>
              <a:t>SKILLS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37D0B-786D-F655-7368-42B8DED4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0138" y="6356350"/>
            <a:ext cx="7218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16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1A1FA41-E1D1-43CF-8B3B-5E6140890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2D84B-6969-4F00-BEBA-81C2EBCD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D282BE-4461-4794-89A5-394723CDF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1"/>
            <a:ext cx="3354572" cy="411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B57EB-A3E3-325B-74E4-EF5468898787}"/>
              </a:ext>
            </a:extLst>
          </p:cNvPr>
          <p:cNvSpPr txBox="1"/>
          <p:nvPr/>
        </p:nvSpPr>
        <p:spPr>
          <a:xfrm>
            <a:off x="6098886" y="2917956"/>
            <a:ext cx="5931289" cy="31883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Communication and interpersonal skills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Attention to detail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Problem solving/ analytic skills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Detail orientated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Efficient time management skills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z="9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9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451EF5-FE52-9346-31E2-0580A3A1842C}"/>
              </a:ext>
            </a:extLst>
          </p:cNvPr>
          <p:cNvSpPr txBox="1"/>
          <p:nvPr/>
        </p:nvSpPr>
        <p:spPr>
          <a:xfrm>
            <a:off x="967468" y="5559879"/>
            <a:ext cx="4171950" cy="426357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/>
          <a:p>
            <a:r>
              <a:rPr lang="en-US" err="1"/>
              <a:t>ThePhoto</a:t>
            </a:r>
            <a:r>
              <a:rPr lang="en-US"/>
              <a:t> by </a:t>
            </a:r>
            <a:r>
              <a:rPr lang="en-US" err="1"/>
              <a:t>PhotoAuthor</a:t>
            </a:r>
            <a:r>
              <a:rPr lang="en-US"/>
              <a:t> is licensed </a:t>
            </a:r>
            <a:r>
              <a:rPr lang="en-US" err="1"/>
              <a:t>uder</a:t>
            </a:r>
            <a:r>
              <a:rPr lang="en-US"/>
              <a:t> CCYYSA.</a:t>
            </a:r>
          </a:p>
        </p:txBody>
      </p:sp>
      <p:pic>
        <p:nvPicPr>
          <p:cNvPr id="7" name="Picture 6" descr="A diagram of life skills&#10;&#10;Description automatically generated">
            <a:extLst>
              <a:ext uri="{FF2B5EF4-FFF2-40B4-BE49-F238E27FC236}">
                <a16:creationId xmlns:a16="http://schemas.microsoft.com/office/drawing/2014/main" id="{829AAB12-770E-ECE6-C9EC-4EF9B5776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8571" y="1278734"/>
            <a:ext cx="4049486" cy="4202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338E7-57A0-2D44-AE18-759CCD93E707}"/>
              </a:ext>
            </a:extLst>
          </p:cNvPr>
          <p:cNvSpPr txBox="1"/>
          <p:nvPr/>
        </p:nvSpPr>
        <p:spPr>
          <a:xfrm>
            <a:off x="8534400" y="6635296"/>
            <a:ext cx="2133600" cy="143329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97F0D-544C-3B2A-06F9-C4022B01E645}"/>
              </a:ext>
            </a:extLst>
          </p:cNvPr>
          <p:cNvSpPr txBox="1"/>
          <p:nvPr/>
        </p:nvSpPr>
        <p:spPr>
          <a:xfrm>
            <a:off x="6539974" y="497757"/>
            <a:ext cx="51573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u="sng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What are the necessary skills needed for this profession?</a:t>
            </a:r>
          </a:p>
          <a:p>
            <a:pPr algn="l"/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143584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lose-up unopened pill packets">
            <a:extLst>
              <a:ext uri="{FF2B5EF4-FFF2-40B4-BE49-F238E27FC236}">
                <a16:creationId xmlns:a16="http://schemas.microsoft.com/office/drawing/2014/main" id="{39840E97-BB6B-FA77-C609-7F4825281E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2136" b="123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29312-4554-A3FE-8E55-021E4B04022D}"/>
              </a:ext>
            </a:extLst>
          </p:cNvPr>
          <p:cNvSpPr txBox="1"/>
          <p:nvPr/>
        </p:nvSpPr>
        <p:spPr>
          <a:xfrm>
            <a:off x="549443" y="579889"/>
            <a:ext cx="10804357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The pharmacist profession is the foundation of the healthcare and </a:t>
            </a:r>
            <a:r>
              <a:rPr lang="en-US" sz="1700">
                <a:ea typeface="+mn-lt"/>
                <a:cs typeface="+mn-lt"/>
              </a:rPr>
              <a:t>a diverse field with many different roles, settings, and responsibilities</a:t>
            </a:r>
            <a:r>
              <a:rPr lang="en-US" sz="1700"/>
              <a:t>. </a:t>
            </a:r>
          </a:p>
          <a:p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With a </a:t>
            </a:r>
            <a:r>
              <a:rPr lang="en-US" sz="1700">
                <a:ea typeface="+mn-lt"/>
                <a:cs typeface="+mn-lt"/>
              </a:rPr>
              <a:t>thorough</a:t>
            </a:r>
            <a:r>
              <a:rPr lang="en-US" sz="1700"/>
              <a:t> educational, training  requirements and a mandatory licensing process, pharmacists are </a:t>
            </a:r>
            <a:r>
              <a:rPr lang="en-US" sz="1700">
                <a:ea typeface="+mn-lt"/>
                <a:cs typeface="+mn-lt"/>
              </a:rPr>
              <a:t>fully prepared </a:t>
            </a:r>
            <a:r>
              <a:rPr lang="en-US" sz="1700"/>
              <a:t>to manage, dispense medications, and prescribe for few conditions  to ensure safe patient care, and provide the necessary  health information.</a:t>
            </a:r>
          </a:p>
          <a:p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Pharmacists cover different  areas, </a:t>
            </a:r>
            <a:r>
              <a:rPr lang="en-US" sz="1700">
                <a:ea typeface="+mn-lt"/>
                <a:cs typeface="+mn-lt"/>
              </a:rPr>
              <a:t>ranging from community pharmacies to hospitals, including specialties like nuclear pharmacy, consultancy, and the pharmaceutical industry.</a:t>
            </a:r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Pharmacists </a:t>
            </a:r>
            <a:r>
              <a:rPr lang="en-US" sz="1700">
                <a:ea typeface="+mn-lt"/>
                <a:cs typeface="+mn-lt"/>
              </a:rPr>
              <a:t>work hand-in-hand</a:t>
            </a:r>
            <a:r>
              <a:rPr lang="en-US" sz="1700"/>
              <a:t> with other healthcare professionals, insuring patient care </a:t>
            </a:r>
            <a:r>
              <a:rPr lang="en-US" sz="1700">
                <a:ea typeface="+mn-lt"/>
                <a:cs typeface="+mn-lt"/>
              </a:rPr>
              <a:t>through effective collaboration</a:t>
            </a:r>
            <a:r>
              <a:rPr lang="en-US" sz="1700"/>
              <a:t>. </a:t>
            </a:r>
          </a:p>
          <a:p>
            <a:endParaRPr lang="en-US" sz="170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ea typeface="+mn-lt"/>
                <a:cs typeface="+mn-lt"/>
              </a:rPr>
              <a:t>The recent broadening of their scope role</a:t>
            </a:r>
            <a:r>
              <a:rPr lang="en-US" sz="1700"/>
              <a:t>, including prescribing for minor ailments,</a:t>
            </a:r>
            <a:r>
              <a:rPr lang="en-US" sz="1700">
                <a:ea typeface="+mn-lt"/>
                <a:cs typeface="+mn-lt"/>
              </a:rPr>
              <a:t> reflects</a:t>
            </a:r>
            <a:r>
              <a:rPr lang="en-US" sz="1700"/>
              <a:t> their growing position </a:t>
            </a:r>
            <a:r>
              <a:rPr lang="en-US" sz="1700">
                <a:ea typeface="+mn-lt"/>
                <a:cs typeface="+mn-lt"/>
              </a:rPr>
              <a:t>and the belief in their capabilities</a:t>
            </a:r>
            <a:r>
              <a:rPr lang="en-US" sz="1700"/>
              <a:t> by the healthcare system. </a:t>
            </a:r>
          </a:p>
          <a:p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Pharmacists are essentials in promoting health starting with educating patients, to dispense prescriptions, and utilizing advanced technology to increase productivity.</a:t>
            </a:r>
          </a:p>
          <a:p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ea typeface="+mn-lt"/>
                <a:cs typeface="+mn-lt"/>
              </a:rPr>
              <a:t>Communication skills</a:t>
            </a:r>
            <a:r>
              <a:rPr lang="en-US" sz="1700"/>
              <a:t>, </a:t>
            </a:r>
            <a:r>
              <a:rPr lang="en-US" sz="1700">
                <a:ea typeface="+mn-lt"/>
                <a:cs typeface="+mn-lt"/>
              </a:rPr>
              <a:t>attention</a:t>
            </a:r>
            <a:r>
              <a:rPr lang="en-US" sz="1700"/>
              <a:t> to details,</a:t>
            </a:r>
            <a:r>
              <a:rPr lang="en-US" sz="1700">
                <a:ea typeface="+mn-lt"/>
                <a:cs typeface="+mn-lt"/>
              </a:rPr>
              <a:t> problem-solving</a:t>
            </a:r>
            <a:r>
              <a:rPr lang="en-US" sz="1700"/>
              <a:t>, and  time management are the keys to succeed in this human-centered</a:t>
            </a:r>
            <a:r>
              <a:rPr lang="en-US" sz="1700">
                <a:ea typeface="+mn-lt"/>
                <a:cs typeface="+mn-lt"/>
              </a:rPr>
              <a:t> </a:t>
            </a:r>
            <a:r>
              <a:rPr lang="en-US" sz="1700"/>
              <a:t>profession.</a:t>
            </a:r>
          </a:p>
          <a:p>
            <a:endParaRPr lang="en-US" sz="170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ea typeface="+mn-lt"/>
                <a:cs typeface="+mn-lt"/>
              </a:rPr>
              <a:t>As their scope of practice is expanding and taking more responsibility, the contribution they are having in  healthcare community is incredibly important.</a:t>
            </a:r>
            <a:r>
              <a:rPr lang="en-US" sz="1700"/>
              <a:t> </a:t>
            </a:r>
            <a:r>
              <a:rPr lang="en-US" sz="1700">
                <a:ea typeface="+mn-lt"/>
                <a:cs typeface="+mn-lt"/>
              </a:rPr>
              <a:t>Ensuring that patients receive holistic care with professionalism and compassion.</a:t>
            </a:r>
            <a:endParaRPr lang="en-US" sz="1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49F45D-AC44-E042-C656-57B575A00CCF}"/>
              </a:ext>
            </a:extLst>
          </p:cNvPr>
          <p:cNvSpPr txBox="1"/>
          <p:nvPr/>
        </p:nvSpPr>
        <p:spPr>
          <a:xfrm>
            <a:off x="0" y="0"/>
            <a:ext cx="4518219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u="sng" dirty="0"/>
              <a:t>Conclusion</a:t>
            </a:r>
            <a:endParaRPr lang="en-US" u="sng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25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72337C-31E8-403A-535A-A243AA551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531" y="2654877"/>
            <a:ext cx="4613300" cy="1155749"/>
          </a:xfrm>
          <a:solidFill>
            <a:schemeClr val="tx2"/>
          </a:solidFill>
        </p:spPr>
        <p:txBody>
          <a:bodyPr anchor="t">
            <a:normAutofit/>
          </a:bodyPr>
          <a:lstStyle/>
          <a:p>
            <a:r>
              <a:rPr lang="en-US" sz="6600" b="1" u="sng">
                <a:solidFill>
                  <a:schemeClr val="bg1"/>
                </a:solidFill>
                <a:latin typeface="Comic Sans MS"/>
                <a:ea typeface="MS Mincho"/>
              </a:rPr>
              <a:t>QUIZ</a:t>
            </a:r>
            <a:endParaRPr lang="en-US" sz="6600">
              <a:solidFill>
                <a:schemeClr val="bg1"/>
              </a:solidFill>
              <a:latin typeface="Comic Sans MS"/>
              <a:ea typeface="MS Mincho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ig Question Mark Big question marking asking questions information learning lines background modern design element. quiz stock illustrations">
            <a:extLst>
              <a:ext uri="{FF2B5EF4-FFF2-40B4-BE49-F238E27FC236}">
                <a16:creationId xmlns:a16="http://schemas.microsoft.com/office/drawing/2014/main" id="{AAAAB30C-5129-D7EC-F5BF-317208C3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-3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55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2599-7B14-FE4C-5123-C876F8ECF1B1}"/>
              </a:ext>
            </a:extLst>
          </p:cNvPr>
          <p:cNvSpPr txBox="1"/>
          <p:nvPr/>
        </p:nvSpPr>
        <p:spPr>
          <a:xfrm>
            <a:off x="982639" y="1012536"/>
            <a:ext cx="4625300" cy="10272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>
                <a:latin typeface="+mj-lt"/>
                <a:ea typeface="+mj-ea"/>
                <a:cs typeface="+mj-cs"/>
              </a:rPr>
              <a:t>Question 1: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mber bottle of gel capsules">
            <a:extLst>
              <a:ext uri="{FF2B5EF4-FFF2-40B4-BE49-F238E27FC236}">
                <a16:creationId xmlns:a16="http://schemas.microsoft.com/office/drawing/2014/main" id="{73EFB1F5-2D08-6CF1-1E2F-D7A9F161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28" r="5421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39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0BD3-0916-A655-BF5E-84317708814D}"/>
              </a:ext>
            </a:extLst>
          </p:cNvPr>
          <p:cNvSpPr txBox="1"/>
          <p:nvPr/>
        </p:nvSpPr>
        <p:spPr>
          <a:xfrm>
            <a:off x="450003" y="2886020"/>
            <a:ext cx="519604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TRUE OR FALSE:</a:t>
            </a:r>
          </a:p>
          <a:p>
            <a:endParaRPr lang="en-US" sz="2400"/>
          </a:p>
          <a:p>
            <a:r>
              <a:rPr lang="en-US" sz="2400"/>
              <a:t>Mild asthma attacks is one of the 19 minor ailments that pharmacists can provide medications for.</a:t>
            </a:r>
          </a:p>
        </p:txBody>
      </p:sp>
    </p:spTree>
    <p:extLst>
      <p:ext uri="{BB962C8B-B14F-4D97-AF65-F5344CB8AC3E}">
        <p14:creationId xmlns:p14="http://schemas.microsoft.com/office/powerpoint/2010/main" val="180129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47FA6-8E90-606F-2CAF-4E89770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1800" dirty="0" smtClean="0"/>
              <a:t>4</a:t>
            </a:fld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E27ACC-1953-6BFD-CC5A-021020E06CDD}"/>
              </a:ext>
            </a:extLst>
          </p:cNvPr>
          <p:cNvSpPr/>
          <p:nvPr/>
        </p:nvSpPr>
        <p:spPr>
          <a:xfrm>
            <a:off x="0" y="0"/>
            <a:ext cx="12192000" cy="235131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D2590-5F73-C39E-7FF9-C5BF2C9F6301}"/>
              </a:ext>
            </a:extLst>
          </p:cNvPr>
          <p:cNvSpPr txBox="1"/>
          <p:nvPr/>
        </p:nvSpPr>
        <p:spPr>
          <a:xfrm>
            <a:off x="3153229" y="522514"/>
            <a:ext cx="589461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u="sng" dirty="0">
                <a:solidFill>
                  <a:schemeClr val="bg1"/>
                </a:solidFill>
                <a:latin typeface="+mj-lt"/>
              </a:rPr>
              <a:t>Profile of Profession</a:t>
            </a:r>
          </a:p>
        </p:txBody>
      </p:sp>
      <p:pic>
        <p:nvPicPr>
          <p:cNvPr id="5" name="Picture 4" descr="A person holding a clipboard and a clipboard&#10;&#10;Description automatically generated">
            <a:extLst>
              <a:ext uri="{FF2B5EF4-FFF2-40B4-BE49-F238E27FC236}">
                <a16:creationId xmlns:a16="http://schemas.microsoft.com/office/drawing/2014/main" id="{9733C55F-87FB-1B7B-1499-BF8D16F99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51" y="2576285"/>
            <a:ext cx="4051096" cy="3962403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C51090-0E6E-C8E1-8DD5-5C17AA37C202}"/>
              </a:ext>
            </a:extLst>
          </p:cNvPr>
          <p:cNvSpPr txBox="1"/>
          <p:nvPr/>
        </p:nvSpPr>
        <p:spPr>
          <a:xfrm>
            <a:off x="4753428" y="3120571"/>
            <a:ext cx="6966856" cy="25453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Licensed with the Ontario College of Pharmacists (OCP).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A people-oriented profession that works alongside other healthcare professionals.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Provide patients with knowledge of medication usage, side effects, and interactions.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2599-7B14-FE4C-5123-C876F8ECF1B1}"/>
              </a:ext>
            </a:extLst>
          </p:cNvPr>
          <p:cNvSpPr txBox="1"/>
          <p:nvPr/>
        </p:nvSpPr>
        <p:spPr>
          <a:xfrm>
            <a:off x="982639" y="1012536"/>
            <a:ext cx="4625300" cy="10272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>
                <a:latin typeface="+mj-lt"/>
                <a:ea typeface="+mj-ea"/>
                <a:cs typeface="+mj-cs"/>
              </a:rPr>
              <a:t>Question 1: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mber bottle of gel capsules">
            <a:extLst>
              <a:ext uri="{FF2B5EF4-FFF2-40B4-BE49-F238E27FC236}">
                <a16:creationId xmlns:a16="http://schemas.microsoft.com/office/drawing/2014/main" id="{73EFB1F5-2D08-6CF1-1E2F-D7A9F161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28" r="5421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40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0BD3-0916-A655-BF5E-84317708814D}"/>
              </a:ext>
            </a:extLst>
          </p:cNvPr>
          <p:cNvSpPr txBox="1"/>
          <p:nvPr/>
        </p:nvSpPr>
        <p:spPr>
          <a:xfrm>
            <a:off x="450003" y="2886020"/>
            <a:ext cx="519604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TRUE OR FALSE:</a:t>
            </a:r>
          </a:p>
          <a:p>
            <a:endParaRPr lang="en-US" sz="2400"/>
          </a:p>
          <a:p>
            <a:r>
              <a:rPr lang="en-US" sz="2400"/>
              <a:t>Mild asthma attacks is one of the 19 minor ailments that pharmacists can provide medications for.</a:t>
            </a:r>
          </a:p>
          <a:p>
            <a:endParaRPr lang="en-US" sz="2400"/>
          </a:p>
          <a:p>
            <a:r>
              <a:rPr lang="en-US" sz="2400" b="1">
                <a:highlight>
                  <a:srgbClr val="FFFF00"/>
                </a:highlight>
              </a:rPr>
              <a:t>FALSE:</a:t>
            </a:r>
            <a:r>
              <a:rPr lang="en-US" sz="2400"/>
              <a:t> </a:t>
            </a:r>
            <a:r>
              <a:rPr lang="en-US"/>
              <a:t>it is not one of the 19 minor ailments.</a:t>
            </a:r>
          </a:p>
        </p:txBody>
      </p:sp>
    </p:spTree>
    <p:extLst>
      <p:ext uri="{BB962C8B-B14F-4D97-AF65-F5344CB8AC3E}">
        <p14:creationId xmlns:p14="http://schemas.microsoft.com/office/powerpoint/2010/main" val="3980444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2599-7B14-FE4C-5123-C876F8ECF1B1}"/>
              </a:ext>
            </a:extLst>
          </p:cNvPr>
          <p:cNvSpPr txBox="1"/>
          <p:nvPr/>
        </p:nvSpPr>
        <p:spPr>
          <a:xfrm>
            <a:off x="982639" y="1012536"/>
            <a:ext cx="4625300" cy="10272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>
                <a:latin typeface="+mj-lt"/>
                <a:ea typeface="+mj-ea"/>
                <a:cs typeface="+mj-cs"/>
              </a:rPr>
              <a:t>Question 2: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psules and pills laid flat in symmetrical cross shape">
            <a:extLst>
              <a:ext uri="{FF2B5EF4-FFF2-40B4-BE49-F238E27FC236}">
                <a16:creationId xmlns:a16="http://schemas.microsoft.com/office/drawing/2014/main" id="{73EFB1F5-2D08-6CF1-1E2F-D7A9F161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43" r="14643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41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0BD3-0916-A655-BF5E-84317708814D}"/>
              </a:ext>
            </a:extLst>
          </p:cNvPr>
          <p:cNvSpPr txBox="1"/>
          <p:nvPr/>
        </p:nvSpPr>
        <p:spPr>
          <a:xfrm>
            <a:off x="450003" y="2886020"/>
            <a:ext cx="519604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What group must a pharmacist be licensed with in Ontario? </a:t>
            </a:r>
          </a:p>
          <a:p>
            <a:endParaRPr lang="en-US" sz="2400"/>
          </a:p>
          <a:p>
            <a:pPr>
              <a:lnSpc>
                <a:spcPct val="150000"/>
              </a:lnSpc>
            </a:pPr>
            <a:r>
              <a:rPr lang="en-US" sz="2000"/>
              <a:t>A) Ontario Medical Association (OMA)</a:t>
            </a:r>
          </a:p>
          <a:p>
            <a:pPr>
              <a:lnSpc>
                <a:spcPct val="150000"/>
              </a:lnSpc>
            </a:pPr>
            <a:r>
              <a:rPr lang="en-US" sz="2000"/>
              <a:t>B) Canadian Pharmacy Association (CPA)</a:t>
            </a:r>
          </a:p>
          <a:p>
            <a:pPr>
              <a:lnSpc>
                <a:spcPct val="150000"/>
              </a:lnSpc>
            </a:pPr>
            <a:r>
              <a:rPr lang="en-US" sz="2000"/>
              <a:t>C) Ontario College of Pharmacists (OCP)</a:t>
            </a:r>
          </a:p>
          <a:p>
            <a:pPr>
              <a:lnSpc>
                <a:spcPct val="150000"/>
              </a:lnSpc>
            </a:pPr>
            <a:r>
              <a:rPr lang="en-US" sz="2000"/>
              <a:t>D) Health Canada</a:t>
            </a:r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06792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2599-7B14-FE4C-5123-C876F8ECF1B1}"/>
              </a:ext>
            </a:extLst>
          </p:cNvPr>
          <p:cNvSpPr txBox="1"/>
          <p:nvPr/>
        </p:nvSpPr>
        <p:spPr>
          <a:xfrm>
            <a:off x="982639" y="1012536"/>
            <a:ext cx="4625300" cy="10272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>
                <a:latin typeface="+mj-lt"/>
                <a:ea typeface="+mj-ea"/>
                <a:cs typeface="+mj-cs"/>
              </a:rPr>
              <a:t>Question 2: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psules and pills laid flat in symmetrical cross shape">
            <a:extLst>
              <a:ext uri="{FF2B5EF4-FFF2-40B4-BE49-F238E27FC236}">
                <a16:creationId xmlns:a16="http://schemas.microsoft.com/office/drawing/2014/main" id="{73EFB1F5-2D08-6CF1-1E2F-D7A9F161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43" r="14643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42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0BD3-0916-A655-BF5E-84317708814D}"/>
              </a:ext>
            </a:extLst>
          </p:cNvPr>
          <p:cNvSpPr txBox="1"/>
          <p:nvPr/>
        </p:nvSpPr>
        <p:spPr>
          <a:xfrm>
            <a:off x="450003" y="2886020"/>
            <a:ext cx="519604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What group must a pharmacist be licensed with in Ontario? </a:t>
            </a:r>
          </a:p>
          <a:p>
            <a:endParaRPr lang="en-US" sz="2400"/>
          </a:p>
          <a:p>
            <a:pPr>
              <a:lnSpc>
                <a:spcPct val="150000"/>
              </a:lnSpc>
            </a:pPr>
            <a:r>
              <a:rPr lang="en-US" sz="2000"/>
              <a:t>A) Ontario Medical Association (OMA)</a:t>
            </a:r>
          </a:p>
          <a:p>
            <a:pPr>
              <a:lnSpc>
                <a:spcPct val="150000"/>
              </a:lnSpc>
            </a:pPr>
            <a:r>
              <a:rPr lang="en-US" sz="2000"/>
              <a:t>B) Canadian Pharmacy Association (CPA)</a:t>
            </a:r>
          </a:p>
          <a:p>
            <a:pPr>
              <a:lnSpc>
                <a:spcPct val="150000"/>
              </a:lnSpc>
            </a:pPr>
            <a:r>
              <a:rPr lang="en-US" sz="2000">
                <a:highlight>
                  <a:srgbClr val="FFFF00"/>
                </a:highlight>
              </a:rPr>
              <a:t>C) Ontario College of Pharmacists (OCP)</a:t>
            </a:r>
          </a:p>
          <a:p>
            <a:pPr>
              <a:lnSpc>
                <a:spcPct val="150000"/>
              </a:lnSpc>
            </a:pPr>
            <a:r>
              <a:rPr lang="en-US" sz="2000"/>
              <a:t>D) Health Canada</a:t>
            </a:r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92974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2599-7B14-FE4C-5123-C876F8ECF1B1}"/>
              </a:ext>
            </a:extLst>
          </p:cNvPr>
          <p:cNvSpPr txBox="1"/>
          <p:nvPr/>
        </p:nvSpPr>
        <p:spPr>
          <a:xfrm>
            <a:off x="982639" y="1012536"/>
            <a:ext cx="4625300" cy="10272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>
                <a:latin typeface="+mj-lt"/>
                <a:ea typeface="+mj-ea"/>
                <a:cs typeface="+mj-cs"/>
              </a:rPr>
              <a:t>Question 3: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ocked pharmacy shelves">
            <a:extLst>
              <a:ext uri="{FF2B5EF4-FFF2-40B4-BE49-F238E27FC236}">
                <a16:creationId xmlns:a16="http://schemas.microsoft.com/office/drawing/2014/main" id="{73EFB1F5-2D08-6CF1-1E2F-D7A9F161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75" r="21875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43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0BD3-0916-A655-BF5E-84317708814D}"/>
              </a:ext>
            </a:extLst>
          </p:cNvPr>
          <p:cNvSpPr txBox="1"/>
          <p:nvPr/>
        </p:nvSpPr>
        <p:spPr>
          <a:xfrm>
            <a:off x="450003" y="2886020"/>
            <a:ext cx="519604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Where can pharmacists work?</a:t>
            </a:r>
          </a:p>
          <a:p>
            <a:endParaRPr lang="en-US" sz="2400"/>
          </a:p>
          <a:p>
            <a:pPr>
              <a:lnSpc>
                <a:spcPct val="150000"/>
              </a:lnSpc>
            </a:pPr>
            <a:r>
              <a:rPr lang="en-US" sz="2000"/>
              <a:t>A) Grocery stores</a:t>
            </a:r>
          </a:p>
          <a:p>
            <a:pPr>
              <a:lnSpc>
                <a:spcPct val="150000"/>
              </a:lnSpc>
            </a:pPr>
            <a:r>
              <a:rPr lang="en-US" sz="2000"/>
              <a:t>B) Hospitals</a:t>
            </a:r>
          </a:p>
          <a:p>
            <a:pPr>
              <a:lnSpc>
                <a:spcPct val="150000"/>
              </a:lnSpc>
            </a:pPr>
            <a:r>
              <a:rPr lang="en-US" sz="2000"/>
              <a:t>C) Primary Healthcare offices</a:t>
            </a:r>
          </a:p>
          <a:p>
            <a:pPr>
              <a:lnSpc>
                <a:spcPct val="150000"/>
              </a:lnSpc>
            </a:pPr>
            <a:r>
              <a:rPr lang="en-US" sz="2000"/>
              <a:t>D) All of the above</a:t>
            </a:r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23263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2599-7B14-FE4C-5123-C876F8ECF1B1}"/>
              </a:ext>
            </a:extLst>
          </p:cNvPr>
          <p:cNvSpPr txBox="1"/>
          <p:nvPr/>
        </p:nvSpPr>
        <p:spPr>
          <a:xfrm>
            <a:off x="982639" y="1012536"/>
            <a:ext cx="4625300" cy="10272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>
                <a:latin typeface="+mj-lt"/>
                <a:ea typeface="+mj-ea"/>
                <a:cs typeface="+mj-cs"/>
              </a:rPr>
              <a:t>Question 3: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ocked pharmacy shelves">
            <a:extLst>
              <a:ext uri="{FF2B5EF4-FFF2-40B4-BE49-F238E27FC236}">
                <a16:creationId xmlns:a16="http://schemas.microsoft.com/office/drawing/2014/main" id="{73EFB1F5-2D08-6CF1-1E2F-D7A9F161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75" r="21875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44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0BD3-0916-A655-BF5E-84317708814D}"/>
              </a:ext>
            </a:extLst>
          </p:cNvPr>
          <p:cNvSpPr txBox="1"/>
          <p:nvPr/>
        </p:nvSpPr>
        <p:spPr>
          <a:xfrm>
            <a:off x="450003" y="2886020"/>
            <a:ext cx="519604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What can pharmacists work?</a:t>
            </a:r>
          </a:p>
          <a:p>
            <a:endParaRPr lang="en-US" sz="2400"/>
          </a:p>
          <a:p>
            <a:pPr>
              <a:lnSpc>
                <a:spcPct val="150000"/>
              </a:lnSpc>
            </a:pPr>
            <a:r>
              <a:rPr lang="en-US" sz="2000"/>
              <a:t>A) Grocery stores</a:t>
            </a:r>
          </a:p>
          <a:p>
            <a:pPr>
              <a:lnSpc>
                <a:spcPct val="150000"/>
              </a:lnSpc>
            </a:pPr>
            <a:r>
              <a:rPr lang="en-US" sz="2000"/>
              <a:t>B) Hospitals</a:t>
            </a:r>
          </a:p>
          <a:p>
            <a:pPr>
              <a:lnSpc>
                <a:spcPct val="150000"/>
              </a:lnSpc>
            </a:pPr>
            <a:r>
              <a:rPr lang="en-US" sz="2000"/>
              <a:t>C) Primary Healthcare offices</a:t>
            </a:r>
          </a:p>
          <a:p>
            <a:pPr>
              <a:lnSpc>
                <a:spcPct val="150000"/>
              </a:lnSpc>
            </a:pPr>
            <a:r>
              <a:rPr lang="en-US" sz="2000">
                <a:highlight>
                  <a:srgbClr val="FFFF00"/>
                </a:highlight>
              </a:rPr>
              <a:t>D) All of the above</a:t>
            </a:r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08338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2599-7B14-FE4C-5123-C876F8ECF1B1}"/>
              </a:ext>
            </a:extLst>
          </p:cNvPr>
          <p:cNvSpPr txBox="1"/>
          <p:nvPr/>
        </p:nvSpPr>
        <p:spPr>
          <a:xfrm>
            <a:off x="982639" y="1012536"/>
            <a:ext cx="4625300" cy="10272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>
                <a:latin typeface="+mj-lt"/>
                <a:ea typeface="+mj-ea"/>
                <a:cs typeface="+mj-cs"/>
              </a:rPr>
              <a:t>Question 4: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ssorted pills and capsules">
            <a:extLst>
              <a:ext uri="{FF2B5EF4-FFF2-40B4-BE49-F238E27FC236}">
                <a16:creationId xmlns:a16="http://schemas.microsoft.com/office/drawing/2014/main" id="{73EFB1F5-2D08-6CF1-1E2F-D7A9F161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45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0BD3-0916-A655-BF5E-84317708814D}"/>
              </a:ext>
            </a:extLst>
          </p:cNvPr>
          <p:cNvSpPr txBox="1"/>
          <p:nvPr/>
        </p:nvSpPr>
        <p:spPr>
          <a:xfrm>
            <a:off x="450003" y="2886020"/>
            <a:ext cx="5196041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What date were pharmacists allowed to prescribe medication for 19 minor ailments?</a:t>
            </a:r>
          </a:p>
          <a:p>
            <a:endParaRPr lang="en-US" sz="2400"/>
          </a:p>
          <a:p>
            <a:pPr>
              <a:lnSpc>
                <a:spcPct val="150000"/>
              </a:lnSpc>
            </a:pPr>
            <a:r>
              <a:rPr lang="en-US" sz="2000"/>
              <a:t>A) January 5, 2024</a:t>
            </a:r>
          </a:p>
          <a:p>
            <a:pPr>
              <a:lnSpc>
                <a:spcPct val="150000"/>
              </a:lnSpc>
            </a:pPr>
            <a:r>
              <a:rPr lang="en-US" sz="2000"/>
              <a:t>B) January 1, 2023</a:t>
            </a:r>
          </a:p>
          <a:p>
            <a:pPr>
              <a:lnSpc>
                <a:spcPct val="150000"/>
              </a:lnSpc>
            </a:pPr>
            <a:r>
              <a:rPr lang="en-US" sz="2000"/>
              <a:t>C) December 15, 2023</a:t>
            </a:r>
          </a:p>
          <a:p>
            <a:pPr>
              <a:lnSpc>
                <a:spcPct val="150000"/>
              </a:lnSpc>
            </a:pPr>
            <a:r>
              <a:rPr lang="en-US" sz="2000"/>
              <a:t>D) October 1, 2023</a:t>
            </a:r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50506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B2599-7B14-FE4C-5123-C876F8ECF1B1}"/>
              </a:ext>
            </a:extLst>
          </p:cNvPr>
          <p:cNvSpPr txBox="1"/>
          <p:nvPr/>
        </p:nvSpPr>
        <p:spPr>
          <a:xfrm>
            <a:off x="982639" y="1012536"/>
            <a:ext cx="4625300" cy="10272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u="sng">
                <a:latin typeface="+mj-lt"/>
                <a:ea typeface="+mj-ea"/>
                <a:cs typeface="+mj-cs"/>
              </a:rPr>
              <a:t>Question 4: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ssorted pills and capsules">
            <a:extLst>
              <a:ext uri="{FF2B5EF4-FFF2-40B4-BE49-F238E27FC236}">
                <a16:creationId xmlns:a16="http://schemas.microsoft.com/office/drawing/2014/main" id="{73EFB1F5-2D08-6CF1-1E2F-D7A9F161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30EA680-D336-4FF7-8B7A-9848BB0A1C32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46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80BD3-0916-A655-BF5E-84317708814D}"/>
              </a:ext>
            </a:extLst>
          </p:cNvPr>
          <p:cNvSpPr txBox="1"/>
          <p:nvPr/>
        </p:nvSpPr>
        <p:spPr>
          <a:xfrm>
            <a:off x="450003" y="2886020"/>
            <a:ext cx="5196041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What date were pharmacists allowed to prescribe medication for 19 minor ailments?</a:t>
            </a:r>
          </a:p>
          <a:p>
            <a:endParaRPr lang="en-US" sz="2400"/>
          </a:p>
          <a:p>
            <a:pPr>
              <a:lnSpc>
                <a:spcPct val="150000"/>
              </a:lnSpc>
            </a:pPr>
            <a:r>
              <a:rPr lang="en-US" sz="2000"/>
              <a:t>A) January 5, 2024</a:t>
            </a:r>
          </a:p>
          <a:p>
            <a:pPr>
              <a:lnSpc>
                <a:spcPct val="150000"/>
              </a:lnSpc>
            </a:pPr>
            <a:r>
              <a:rPr lang="en-US" sz="2000"/>
              <a:t>B) January 1, 2023</a:t>
            </a:r>
          </a:p>
          <a:p>
            <a:pPr>
              <a:lnSpc>
                <a:spcPct val="150000"/>
              </a:lnSpc>
            </a:pPr>
            <a:r>
              <a:rPr lang="en-US" sz="2000"/>
              <a:t>C) December 15, 2023</a:t>
            </a:r>
          </a:p>
          <a:p>
            <a:pPr>
              <a:lnSpc>
                <a:spcPct val="150000"/>
              </a:lnSpc>
            </a:pPr>
            <a:r>
              <a:rPr lang="en-US" sz="2000">
                <a:highlight>
                  <a:srgbClr val="FFFF00"/>
                </a:highlight>
              </a:rPr>
              <a:t>D) October 1, 2023</a:t>
            </a:r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91434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58FA53-4C9C-1861-289A-AEAA0DA0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ptos Display"/>
              </a:rPr>
              <a:t>LITERATURE CITED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16FFBD-B464-2049-3020-5CBC7829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08" y="1718880"/>
            <a:ext cx="12086439" cy="582507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None/>
            </a:pPr>
            <a:r>
              <a:rPr lang="en-US" sz="1000" dirty="0">
                <a:latin typeface="Times New Roman"/>
                <a:cs typeface="Times New Roman"/>
              </a:rPr>
              <a:t>Canadian Pharmacists Association. How to become a pharmacist in </a:t>
            </a:r>
            <a:r>
              <a:rPr lang="en-US" sz="1000" dirty="0" err="1">
                <a:latin typeface="Times New Roman"/>
                <a:cs typeface="Times New Roman"/>
              </a:rPr>
              <a:t>canada</a:t>
            </a:r>
            <a:r>
              <a:rPr lang="en-US" sz="1000" dirty="0">
                <a:latin typeface="Times New Roman"/>
                <a:cs typeface="Times New Roman"/>
              </a:rPr>
              <a:t>. 2024. Available at </a:t>
            </a:r>
            <a:r>
              <a:rPr lang="en-US" sz="1000" dirty="0"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https://www.pharmacists.ca/pharmacy-in-canada/becoming-a-pharmacist-in-canada/</a:t>
            </a:r>
            <a:r>
              <a:rPr lang="en-US" sz="1000" dirty="0">
                <a:latin typeface="Times New Roman"/>
                <a:cs typeface="Times New Roman"/>
              </a:rPr>
              <a:t>. Accessed Nov 25, 2024</a:t>
            </a:r>
          </a:p>
          <a:p>
            <a:pPr>
              <a:buNone/>
            </a:pPr>
            <a:r>
              <a:rPr lang="en-CA" sz="1000" dirty="0">
                <a:latin typeface="Times New Roman"/>
                <a:cs typeface="Times New Roman"/>
              </a:rPr>
              <a:t>CDHO. Guideline recommending, prescribing, dispensing and selling drugs in practice. [Internet] Feb 2015 [Cited 2024 Dec 3]; Available from: </a:t>
            </a:r>
            <a:r>
              <a:rPr lang="en-CA" sz="1000" dirty="0"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https://cdho.org/wp-content/uploads/2023/10/GUI-Prescribing.pdf</a:t>
            </a:r>
            <a:r>
              <a:rPr lang="en-CA" sz="1000" dirty="0">
                <a:latin typeface="Times New Roman"/>
                <a:cs typeface="Times New Roman"/>
              </a:rPr>
              <a:t> </a:t>
            </a:r>
            <a:endParaRPr lang="en-US" sz="1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000" dirty="0">
                <a:latin typeface="Times New Roman"/>
                <a:cs typeface="Times New Roman"/>
              </a:rPr>
              <a:t>Christie M. 6 Key Advanced Pill-counting Features Pharmacies Should Consider [Internet]. 2022 Dec 15 [Cited 2024 Dec 13]. Available from: </a:t>
            </a:r>
            <a:r>
              <a:rPr lang="en-US" sz="1000" dirty="0"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https://insights.covermymeds.com/healthcare-technology/automation/6-key-advanced-pill-counting-features-pharmacies-should-consider</a:t>
            </a:r>
            <a:endParaRPr lang="en-US" sz="1000" dirty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sz="1000" dirty="0">
                <a:latin typeface="Times New Roman"/>
                <a:cs typeface="Times New Roman"/>
              </a:rPr>
              <a:t>Cleveland clinic. Pharmacist. 2023 March 02. Available from: </a:t>
            </a:r>
            <a:r>
              <a:rPr lang="en-US" sz="1000" dirty="0">
                <a:latin typeface="Times New Roman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https://my.clevelandclinic.org/health/articles/24786-pharmacist</a:t>
            </a:r>
            <a:r>
              <a:rPr lang="en-US" sz="1000" dirty="0">
                <a:latin typeface="Times New Roman"/>
                <a:cs typeface="Times New Roman"/>
              </a:rPr>
              <a:t>. Accessed December 1, 2024.</a:t>
            </a:r>
          </a:p>
          <a:p>
            <a:pPr marL="0" indent="0">
              <a:buNone/>
            </a:pPr>
            <a:r>
              <a:rPr lang="en-CA" sz="1000" dirty="0">
                <a:latin typeface="Times New Roman"/>
                <a:cs typeface="Times New Roman"/>
              </a:rPr>
              <a:t>College of Pharmacists of Manitoba. Practice guideline for professional boundaries in therapeutic relationships. [Internet] [Cited 2024 Dec 3]; Available from: </a:t>
            </a:r>
            <a:r>
              <a:rPr lang="en-CA" sz="1000" dirty="0">
                <a:latin typeface="Times New Roman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https://cphm.ca/wp-content/uploads/Resource-Library/Guidelines/Therapeutic-Relationships.pdf</a:t>
            </a:r>
            <a:r>
              <a:rPr lang="en-CA" sz="1000" dirty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endParaRPr lang="en-CA" sz="1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000" dirty="0">
                <a:latin typeface="Times New Roman"/>
                <a:cs typeface="Times New Roman"/>
              </a:rPr>
              <a:t>College of Dental Hygienists of Ontario. Guideline: recommending, prescribing, dispensing and selling drugs in practice. 2015. available from: </a:t>
            </a:r>
            <a:r>
              <a:rPr lang="en-US" sz="1000" dirty="0"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https://cdho.org/wp-content/uploads/2023/10/GUI-Prescribing.pdf</a:t>
            </a:r>
            <a:r>
              <a:rPr lang="en-US" sz="1000" dirty="0">
                <a:latin typeface="Times New Roman"/>
                <a:cs typeface="Times New Roman"/>
              </a:rPr>
              <a:t> Accessed December 3, 2024</a:t>
            </a:r>
          </a:p>
          <a:p>
            <a:pPr marL="0" indent="0">
              <a:buNone/>
            </a:pPr>
            <a:endParaRPr lang="en-US" sz="1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000" dirty="0">
                <a:latin typeface="Times New Roman"/>
                <a:cs typeface="Times New Roman"/>
              </a:rPr>
              <a:t>College of Pharmacists of Manitoba. Practice guideline for professional boundaries in therapeutic relationships. Available at: </a:t>
            </a:r>
            <a:r>
              <a:rPr lang="en-US" sz="1000" dirty="0">
                <a:latin typeface="Times New Roman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https://cphm.ca/wp-content/uploads/Resource-Library/Guidelines/Therapeutic-Relationships.pdf</a:t>
            </a:r>
            <a:r>
              <a:rPr lang="en-US" sz="1000" dirty="0">
                <a:latin typeface="Times New Roman"/>
                <a:cs typeface="Times New Roman"/>
              </a:rPr>
              <a:t> Accessed December  3, 2024.</a:t>
            </a:r>
          </a:p>
          <a:p>
            <a:pPr marL="0" indent="0">
              <a:buNone/>
            </a:pPr>
            <a:endParaRPr lang="en-US" sz="1000" dirty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sz="1000" dirty="0">
                <a:latin typeface="Times New Roman"/>
                <a:cs typeface="Times New Roman"/>
              </a:rPr>
              <a:t>Indeed. What are pharmacy skills. 2024 Jan 22. Available from: </a:t>
            </a:r>
            <a:r>
              <a:rPr lang="en-US" sz="1000" dirty="0">
                <a:latin typeface="Times New Roman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https://ca.indeed.com/career-advice/resumes-cover-letters/pharmacy-skills</a:t>
            </a:r>
            <a:r>
              <a:rPr lang="en-US" sz="1000" dirty="0">
                <a:latin typeface="Times New Roman"/>
                <a:cs typeface="Times New Roman"/>
              </a:rPr>
              <a:t> . Accessed December 3, 2024.</a:t>
            </a:r>
          </a:p>
          <a:p>
            <a:pPr>
              <a:buNone/>
            </a:pPr>
            <a:endParaRPr lang="en-US" sz="1000" dirty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CA" sz="1000" dirty="0">
                <a:latin typeface="Times New Roman"/>
                <a:cs typeface="Times New Roman"/>
              </a:rPr>
              <a:t>Mayo Clinic. Pharmacist. Available at: </a:t>
            </a:r>
            <a:r>
              <a:rPr lang="en-CA" sz="1000" dirty="0">
                <a:latin typeface="Times New Roman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https://college.mayo.edu/academics/explore-health-care-careers/careers-a-z/pharmacist/</a:t>
            </a:r>
            <a:r>
              <a:rPr lang="en-CA" sz="1000" dirty="0">
                <a:latin typeface="Times New Roman"/>
                <a:cs typeface="Times New Roman"/>
              </a:rPr>
              <a:t> Accessed: Dec 3, 2024</a:t>
            </a:r>
          </a:p>
          <a:p>
            <a:pPr>
              <a:buNone/>
            </a:pPr>
            <a:endParaRPr lang="en-CA" sz="1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000" dirty="0">
                <a:latin typeface="Times New Roman"/>
                <a:cs typeface="Times New Roman"/>
              </a:rPr>
              <a:t>Mayo Clinic. Pharmacist. 2023. Available from: </a:t>
            </a:r>
            <a:r>
              <a:rPr lang="en-US" sz="1000" dirty="0">
                <a:latin typeface="Times New Roman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https://college.mayo.edu/academics/explore-health-care-careers/careers-a-z/pharmacist/</a:t>
            </a:r>
            <a:r>
              <a:rPr lang="en-US" sz="1000" dirty="0">
                <a:latin typeface="Times New Roman"/>
                <a:cs typeface="Times New Roman"/>
              </a:rPr>
              <a:t> Accessed December  3, 2024</a:t>
            </a:r>
          </a:p>
          <a:p>
            <a:pPr marL="0" indent="0">
              <a:buNone/>
            </a:pPr>
            <a:endParaRPr lang="en-US" sz="1000" dirty="0"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endParaRPr lang="en-US" sz="1000" dirty="0"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endParaRPr lang="en-US" sz="1000" dirty="0">
              <a:latin typeface="Times New Roman"/>
              <a:ea typeface="+mn-lt"/>
              <a:cs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93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58FA53-4C9C-1861-289A-AEAA0DA0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ptos Display"/>
              </a:rPr>
              <a:t>LITERATURE CITED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16FFBD-B464-2049-3020-5CBC7829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0" y="1746697"/>
            <a:ext cx="11732646" cy="39059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000" kern="100" dirty="0">
                <a:latin typeface="Times New Roman"/>
                <a:ea typeface="Calibri"/>
                <a:cs typeface="Times New Roman"/>
              </a:rPr>
              <a:t>OCOP. Pharmacy Safety Initiative [Internet]. 2024 Apr 11 [Cited 2024 Dec 13]. Available from: </a:t>
            </a:r>
            <a:r>
              <a:rPr lang="en-US" sz="1000" kern="100" dirty="0">
                <a:latin typeface="Times New Roman"/>
                <a:ea typeface="Calibri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https://www.ocpinfo.com/about/key-initiatives/pharmacy-safety-initiative/</a:t>
            </a:r>
            <a:endParaRPr lang="en-US" sz="1000" kern="1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sz="1000" kern="100" dirty="0">
                <a:latin typeface="Times New Roman"/>
                <a:ea typeface="Calibri"/>
                <a:cs typeface="Times New Roman"/>
              </a:rPr>
              <a:t>Ontario college of pharmacists. Minor ailments. 2024. Available from: </a:t>
            </a:r>
            <a:r>
              <a:rPr lang="en-US" sz="1000" kern="100" dirty="0">
                <a:latin typeface="Times New Roman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https://www.ocpinfo.com/practice-education/expanded-scope-of-practice/minor-ailment/</a:t>
            </a:r>
            <a:r>
              <a:rPr lang="en-US" sz="1000" kern="100" dirty="0">
                <a:latin typeface="Times New Roman"/>
                <a:ea typeface="Calibri"/>
                <a:cs typeface="Times New Roman"/>
              </a:rPr>
              <a:t> Accessed on: December 3, 2024</a:t>
            </a:r>
          </a:p>
          <a:p>
            <a:pPr marL="0" indent="0">
              <a:buNone/>
            </a:pPr>
            <a:r>
              <a:rPr lang="en-US" sz="1000" kern="100" dirty="0">
                <a:latin typeface="Times New Roman"/>
                <a:ea typeface="Calibri"/>
                <a:cs typeface="Times New Roman"/>
              </a:rPr>
              <a:t>Ontario Pharmacists Association. Become a pharmacist. 2024. Available from: </a:t>
            </a:r>
            <a:r>
              <a:rPr lang="en-US" sz="1000" kern="100" dirty="0">
                <a:latin typeface="Times New Roman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https://www.opatoday.com/become-a-pharmacist/#:~:text=It%20takes%20at%20least%20five,therapeutic%20knowledge%20and%20clinical%20skills</a:t>
            </a:r>
            <a:r>
              <a:rPr lang="en-US" sz="1000" kern="100" dirty="0">
                <a:latin typeface="Times New Roman"/>
                <a:ea typeface="Calibri"/>
                <a:cs typeface="Calibri"/>
              </a:rPr>
              <a:t>. </a:t>
            </a:r>
            <a:r>
              <a:rPr lang="en-US" sz="1000" kern="100" dirty="0">
                <a:latin typeface="Times New Roman"/>
                <a:ea typeface="Calibri"/>
                <a:cs typeface="Times New Roman"/>
              </a:rPr>
              <a:t>Accessed December 01, 2024.</a:t>
            </a:r>
          </a:p>
          <a:p>
            <a:pPr marL="0" indent="0">
              <a:buNone/>
            </a:pPr>
            <a:endParaRPr lang="en-US" sz="1000" kern="100" dirty="0">
              <a:latin typeface="Times New Roman"/>
              <a:ea typeface="Calibri"/>
              <a:cs typeface="Times New Roman"/>
            </a:endParaRPr>
          </a:p>
          <a:p>
            <a:pPr>
              <a:buNone/>
            </a:pPr>
            <a:r>
              <a:rPr lang="en-CA" sz="1000" kern="100" dirty="0">
                <a:latin typeface="Times New Roman"/>
                <a:ea typeface="Calibri"/>
                <a:cs typeface="Times New Roman"/>
              </a:rPr>
              <a:t>Ontario College of Pharmacists. Scope of practice. Available at: </a:t>
            </a:r>
            <a:r>
              <a:rPr lang="en-CA" sz="1000" kern="100" dirty="0">
                <a:latin typeface="Times New Roman"/>
                <a:ea typeface="Calibri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https://www.ocpinfo.com/practice_resource/scope-of-practice/</a:t>
            </a:r>
            <a:r>
              <a:rPr lang="en-CA" sz="1000" kern="100" dirty="0">
                <a:latin typeface="Times New Roman"/>
                <a:ea typeface="Calibri"/>
                <a:cs typeface="Times New Roman"/>
              </a:rPr>
              <a:t> Accessed on: Dec 3, 2024</a:t>
            </a:r>
            <a:endParaRPr lang="en-CA" sz="1000" dirty="0">
              <a:latin typeface="Times New Roman"/>
              <a:ea typeface="Calibri"/>
              <a:cs typeface="Times New Roman"/>
            </a:endParaRPr>
          </a:p>
          <a:p>
            <a:pPr>
              <a:buNone/>
            </a:pPr>
            <a:endParaRPr lang="en-CA" sz="1000" kern="100" dirty="0">
              <a:latin typeface="Times New Roman"/>
              <a:ea typeface="Calibri"/>
              <a:cs typeface="Times New Roman"/>
            </a:endParaRPr>
          </a:p>
          <a:p>
            <a:pPr>
              <a:buNone/>
            </a:pPr>
            <a:r>
              <a:rPr lang="en-CA" sz="1000" kern="100" dirty="0">
                <a:latin typeface="Times New Roman"/>
                <a:ea typeface="Calibri"/>
                <a:cs typeface="Times New Roman"/>
              </a:rPr>
              <a:t>Ontario Pharmacy Association. Become a </a:t>
            </a:r>
            <a:r>
              <a:rPr lang="en-CA" sz="1000" kern="100" dirty="0" err="1">
                <a:latin typeface="Times New Roman"/>
                <a:ea typeface="Calibri"/>
                <a:cs typeface="Times New Roman"/>
              </a:rPr>
              <a:t>ppharmacist</a:t>
            </a:r>
            <a:r>
              <a:rPr lang="en-CA" sz="1000" kern="100" dirty="0">
                <a:latin typeface="Times New Roman"/>
                <a:ea typeface="Calibri"/>
                <a:cs typeface="Times New Roman"/>
              </a:rPr>
              <a:t>. 2024. Available at: </a:t>
            </a:r>
            <a:r>
              <a:rPr lang="en-CA" sz="1000" kern="100" dirty="0">
                <a:latin typeface="Times New Roman"/>
                <a:ea typeface="Calibri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https://www.opatoday.com/become-a pharmacist/#:~:text=It%20takes%20at%20least%20five,therapeutic%20knowledge%20and%20clinical%20skills.%E2%80%8B</a:t>
            </a:r>
            <a:r>
              <a:rPr lang="en-CA" sz="1000" kern="1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CA" sz="1000" kern="100" dirty="0" err="1">
                <a:latin typeface="Times New Roman"/>
                <a:ea typeface="Calibri"/>
                <a:cs typeface="Times New Roman"/>
              </a:rPr>
              <a:t>Accssed</a:t>
            </a:r>
            <a:r>
              <a:rPr lang="en-CA" sz="1000" kern="100" dirty="0">
                <a:latin typeface="Times New Roman"/>
                <a:ea typeface="Calibri"/>
                <a:cs typeface="Times New Roman"/>
              </a:rPr>
              <a:t> on Nov 25, 2024</a:t>
            </a:r>
          </a:p>
          <a:p>
            <a:pPr marL="0" indent="0">
              <a:buNone/>
            </a:pPr>
            <a:endParaRPr lang="en-CA" sz="1000" kern="1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CA" sz="1000" kern="100" dirty="0">
                <a:latin typeface="Times New Roman"/>
                <a:ea typeface="Calibri"/>
                <a:cs typeface="Times New Roman"/>
              </a:rPr>
              <a:t>Pharmacists’ Gateway Canada. Working as a pharmacist. Available at: </a:t>
            </a:r>
            <a:r>
              <a:rPr lang="en-CA" sz="1000" u="sng" kern="100" dirty="0">
                <a:latin typeface="Times New Roman"/>
                <a:ea typeface="Calibri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https://www.pharmacistsgatewaycanada.ca/pharmacy-practice/working-as-a-pharmacist/#:~:text=Pharmacists%20work%20alongside%20doctors%2C%20nurses,and%20new%20drug%2Dresearch%20findings</a:t>
            </a:r>
            <a:r>
              <a:rPr lang="en-CA" sz="1000" kern="100" dirty="0">
                <a:latin typeface="Times New Roman"/>
                <a:ea typeface="Calibri"/>
                <a:cs typeface="Times New Roman"/>
              </a:rPr>
              <a:t> Accessed: Dec 3, 2024</a:t>
            </a:r>
            <a:endParaRPr lang="en-CA" sz="10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n-US" sz="1000" kern="100" dirty="0">
                <a:latin typeface="Times New Roman"/>
                <a:ea typeface="Calibri"/>
                <a:cs typeface="Times New Roman"/>
              </a:rPr>
              <a:t>RPI. The Top Three Most Common Pharmacy Systems Used in Canada [Internet]. 2018 Aug 28 [Cited 2024 Dec 13]. Available from: </a:t>
            </a:r>
            <a:r>
              <a:rPr lang="en-US" sz="1000" kern="100" dirty="0">
                <a:latin typeface="Times New Roman"/>
                <a:ea typeface="Calibri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https://rpigroup.ca/blog/blog/the-top-three-most-common-pharmacy-systems-used-in-canada/</a:t>
            </a:r>
            <a:endParaRPr lang="en-CA" dirty="0"/>
          </a:p>
          <a:p>
            <a:pPr marL="0" indent="0">
              <a:buNone/>
            </a:pPr>
            <a:r>
              <a:rPr lang="en-CA" sz="1000" kern="100" dirty="0">
                <a:latin typeface="Times New Roman"/>
                <a:ea typeface="Calibri"/>
                <a:cs typeface="Times New Roman"/>
              </a:rPr>
              <a:t>University of Toronto. How to become a pharmacist. Available at: </a:t>
            </a:r>
            <a:r>
              <a:rPr lang="en-CA" sz="1000" kern="100" dirty="0"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https://www.pharmacy.utoronto.ca/how-become-pharmacist</a:t>
            </a:r>
            <a:r>
              <a:rPr lang="en-CA" sz="1000" kern="100" dirty="0">
                <a:ea typeface="+mn-lt"/>
                <a:cs typeface="+mn-lt"/>
              </a:rPr>
              <a:t>. Accessed on: Dec 1, 2024</a:t>
            </a:r>
            <a:endParaRPr lang="en-CA" sz="1000" kern="100" dirty="0">
              <a:latin typeface="Aptos"/>
              <a:ea typeface="Calibri"/>
              <a:cs typeface="Times New Roman"/>
            </a:endParaRPr>
          </a:p>
          <a:p>
            <a:pPr marL="0" indent="0">
              <a:buNone/>
            </a:pPr>
            <a:endParaRPr lang="en-CA" sz="1000" kern="1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CA" sz="1000" kern="100" dirty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6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C8BF92-EE60-E8D3-E3E7-6CC64FF05B0D}"/>
              </a:ext>
            </a:extLst>
          </p:cNvPr>
          <p:cNvSpPr/>
          <p:nvPr/>
        </p:nvSpPr>
        <p:spPr>
          <a:xfrm>
            <a:off x="7545" y="-7546"/>
            <a:ext cx="6209253" cy="68731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7D6FE-742D-D7B6-FBBA-AA8E9BBBCF17}"/>
              </a:ext>
            </a:extLst>
          </p:cNvPr>
          <p:cNvSpPr txBox="1"/>
          <p:nvPr/>
        </p:nvSpPr>
        <p:spPr>
          <a:xfrm>
            <a:off x="256520" y="2768860"/>
            <a:ext cx="570375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>
                <a:solidFill>
                  <a:schemeClr val="bg1"/>
                </a:solidFill>
                <a:latin typeface="+mj-lt"/>
              </a:rPr>
              <a:t>Types of Clients Pharmacists Interact With</a:t>
            </a:r>
            <a:endParaRPr lang="en-US" u="sng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504B7-BC47-7CFE-46CE-56F0E0B2A099}"/>
              </a:ext>
            </a:extLst>
          </p:cNvPr>
          <p:cNvSpPr txBox="1"/>
          <p:nvPr/>
        </p:nvSpPr>
        <p:spPr>
          <a:xfrm>
            <a:off x="6578939" y="5251067"/>
            <a:ext cx="54472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Pharmacists deal with patients of all ages, from infants to seniors.</a:t>
            </a:r>
          </a:p>
        </p:txBody>
      </p:sp>
      <p:pic>
        <p:nvPicPr>
          <p:cNvPr id="7" name="Picture 6" descr="A group of people walking and walking&#10;&#10;Description automatically generated">
            <a:extLst>
              <a:ext uri="{FF2B5EF4-FFF2-40B4-BE49-F238E27FC236}">
                <a16:creationId xmlns:a16="http://schemas.microsoft.com/office/drawing/2014/main" id="{04205716-109B-B1F6-81A0-F25C23B39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418" y="640909"/>
            <a:ext cx="5497340" cy="3690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042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FE0EA-5DF0-B754-D520-C1F48A17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64A68-1208-A4AB-2487-E86E242369A7}"/>
              </a:ext>
            </a:extLst>
          </p:cNvPr>
          <p:cNvSpPr/>
          <p:nvPr/>
        </p:nvSpPr>
        <p:spPr>
          <a:xfrm>
            <a:off x="0" y="0"/>
            <a:ext cx="12192000" cy="243453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7BF5B-67EB-4295-6AF9-10196B1C3798}"/>
              </a:ext>
            </a:extLst>
          </p:cNvPr>
          <p:cNvSpPr txBox="1"/>
          <p:nvPr/>
        </p:nvSpPr>
        <p:spPr>
          <a:xfrm>
            <a:off x="1950359" y="598715"/>
            <a:ext cx="82913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+mj-lt"/>
              </a:rPr>
              <a:t>NEW: Minor Ailments</a:t>
            </a:r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DABBD-C7E2-3E02-7BD2-5E29624ACE75}"/>
              </a:ext>
            </a:extLst>
          </p:cNvPr>
          <p:cNvSpPr txBox="1"/>
          <p:nvPr/>
        </p:nvSpPr>
        <p:spPr>
          <a:xfrm>
            <a:off x="396161" y="2763877"/>
            <a:ext cx="8101990" cy="2960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As of October 1, 2023, pharmacists are allowed to prescribe certain medications for </a:t>
            </a:r>
            <a:r>
              <a:rPr lang="en-US" b="1" dirty="0"/>
              <a:t>19 minor ailments.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Minor ailments are health conditions that require minimal treatment and/ or self-care strategies.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All pharmacists were required to complete a mandatory orientation for this change in the scope of practice. 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dirty="0"/>
              <a:t>But not all pharmacies are required to provide this service.</a:t>
            </a:r>
          </a:p>
        </p:txBody>
      </p:sp>
      <p:pic>
        <p:nvPicPr>
          <p:cNvPr id="4" name="Graphic 3" descr="Medicine outline">
            <a:extLst>
              <a:ext uri="{FF2B5EF4-FFF2-40B4-BE49-F238E27FC236}">
                <a16:creationId xmlns:a16="http://schemas.microsoft.com/office/drawing/2014/main" id="{DD50C89A-68D7-4C7F-7C1D-B9EA8B4B2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8870" y="2454965"/>
            <a:ext cx="3584713" cy="35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FE0EA-5DF0-B754-D520-C1F48A17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64A68-1208-A4AB-2487-E86E242369A7}"/>
              </a:ext>
            </a:extLst>
          </p:cNvPr>
          <p:cNvSpPr/>
          <p:nvPr/>
        </p:nvSpPr>
        <p:spPr>
          <a:xfrm>
            <a:off x="0" y="0"/>
            <a:ext cx="12192000" cy="16890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7BF5B-67EB-4295-6AF9-10196B1C3798}"/>
              </a:ext>
            </a:extLst>
          </p:cNvPr>
          <p:cNvSpPr txBox="1"/>
          <p:nvPr/>
        </p:nvSpPr>
        <p:spPr>
          <a:xfrm>
            <a:off x="1950359" y="598715"/>
            <a:ext cx="82913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</a:rPr>
              <a:t>NEW: Minor Ailments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DABBD-C7E2-3E02-7BD2-5E29624ACE75}"/>
              </a:ext>
            </a:extLst>
          </p:cNvPr>
          <p:cNvSpPr txBox="1"/>
          <p:nvPr/>
        </p:nvSpPr>
        <p:spPr>
          <a:xfrm>
            <a:off x="130510" y="2022850"/>
            <a:ext cx="3634854" cy="4196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Patients are encouraged to speak with their pharmacist to learn more about this healthcare service.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Some of the minor ailments include:</a:t>
            </a:r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dirty="0"/>
              <a:t>Diaper rash, pink eye, canker sores, muscle aches, and insect bites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3D34887F-7E79-2FDB-1201-22E973A6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742" y="1877453"/>
            <a:ext cx="3502405" cy="2250212"/>
          </a:xfrm>
          <a:prstGeom prst="rect">
            <a:avLst/>
          </a:prstGeom>
        </p:spPr>
      </p:pic>
      <p:pic>
        <p:nvPicPr>
          <p:cNvPr id="8" name="Picture 7" descr="A white and red sign with red text&#10;&#10;Description automatically generated">
            <a:extLst>
              <a:ext uri="{FF2B5EF4-FFF2-40B4-BE49-F238E27FC236}">
                <a16:creationId xmlns:a16="http://schemas.microsoft.com/office/drawing/2014/main" id="{548752AD-2DB8-2221-C33A-19A64838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665" y="4235110"/>
            <a:ext cx="3635231" cy="2285828"/>
          </a:xfrm>
          <a:prstGeom prst="rect">
            <a:avLst/>
          </a:prstGeom>
        </p:spPr>
      </p:pic>
      <p:pic>
        <p:nvPicPr>
          <p:cNvPr id="10" name="Picture 9" descr="A white paper with text and leaves on it&#10;&#10;Description automatically generated">
            <a:extLst>
              <a:ext uri="{FF2B5EF4-FFF2-40B4-BE49-F238E27FC236}">
                <a16:creationId xmlns:a16="http://schemas.microsoft.com/office/drawing/2014/main" id="{6D344AA2-6296-1C2C-244E-DFE48A6AD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271" y="1826770"/>
            <a:ext cx="2259110" cy="4709020"/>
          </a:xfrm>
          <a:prstGeom prst="rect">
            <a:avLst/>
          </a:prstGeom>
        </p:spPr>
      </p:pic>
      <p:pic>
        <p:nvPicPr>
          <p:cNvPr id="11" name="Picture 10" descr="A white paper with red and blue text&#10;&#10;Description automatically generated">
            <a:extLst>
              <a:ext uri="{FF2B5EF4-FFF2-40B4-BE49-F238E27FC236}">
                <a16:creationId xmlns:a16="http://schemas.microsoft.com/office/drawing/2014/main" id="{54001BB2-569C-48D9-87CD-5F8AD7F3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917" y="1828519"/>
            <a:ext cx="2224657" cy="45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descr="Ready for What's Next: Minor Ailments">
            <a:hlinkClick r:id="" action="ppaction://media"/>
            <a:extLst>
              <a:ext uri="{FF2B5EF4-FFF2-40B4-BE49-F238E27FC236}">
                <a16:creationId xmlns:a16="http://schemas.microsoft.com/office/drawing/2014/main" id="{411EDBAC-CCEA-6135-29C9-2CA1DC6BEF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7F23BF-11F0-55F2-7B7B-746A48B0E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65F437-CFA9-2598-7A77-D14351302477}"/>
              </a:ext>
            </a:extLst>
          </p:cNvPr>
          <p:cNvSpPr/>
          <p:nvPr/>
        </p:nvSpPr>
        <p:spPr>
          <a:xfrm>
            <a:off x="211372" y="1"/>
            <a:ext cx="4398515" cy="68731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F974C-2169-B9FF-9E8A-0036190F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ABB3E-8FD1-6F1C-1BB7-15E8DAFABA69}"/>
              </a:ext>
            </a:extLst>
          </p:cNvPr>
          <p:cNvSpPr txBox="1"/>
          <p:nvPr/>
        </p:nvSpPr>
        <p:spPr>
          <a:xfrm>
            <a:off x="4683821" y="381281"/>
            <a:ext cx="6538641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 b="1" u="sng">
                <a:latin typeface="Aptos Display"/>
              </a:rPr>
              <a:t>Wellness Point Pharmacy- </a:t>
            </a:r>
            <a:endParaRPr lang="en-US" sz="3500" b="1" u="sng"/>
          </a:p>
          <a:p>
            <a:r>
              <a:rPr lang="en-US" sz="3500" b="1" u="sng"/>
              <a:t>Gurleen's Experience</a:t>
            </a:r>
          </a:p>
        </p:txBody>
      </p:sp>
      <p:pic>
        <p:nvPicPr>
          <p:cNvPr id="4" name="Picture 3" descr="Our Team - Wellness Point Pharmacy in Brampton, Ontario">
            <a:extLst>
              <a:ext uri="{FF2B5EF4-FFF2-40B4-BE49-F238E27FC236}">
                <a16:creationId xmlns:a16="http://schemas.microsoft.com/office/drawing/2014/main" id="{3853C686-FAC8-425A-6FED-19C68E09B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6" y="1717895"/>
            <a:ext cx="3920149" cy="3874881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141E7-8623-6A68-70FC-C99B0A35B3D8}"/>
              </a:ext>
            </a:extLst>
          </p:cNvPr>
          <p:cNvSpPr txBox="1"/>
          <p:nvPr/>
        </p:nvSpPr>
        <p:spPr>
          <a:xfrm>
            <a:off x="211289" y="83024"/>
            <a:ext cx="18711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115 Dufay Rd, Brampton ON</a:t>
            </a:r>
          </a:p>
          <a:p>
            <a:r>
              <a:rPr lang="en-US">
                <a:solidFill>
                  <a:schemeClr val="bg1"/>
                </a:solidFill>
              </a:rPr>
              <a:t>L7A 0B5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00F2D-510A-8CC9-09BA-DCAF36B62760}"/>
              </a:ext>
            </a:extLst>
          </p:cNvPr>
          <p:cNvSpPr txBox="1"/>
          <p:nvPr/>
        </p:nvSpPr>
        <p:spPr>
          <a:xfrm>
            <a:off x="4687207" y="2046051"/>
            <a:ext cx="42703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Dr. Ali Walji (Pharmacist)</a:t>
            </a:r>
          </a:p>
        </p:txBody>
      </p:sp>
      <p:pic>
        <p:nvPicPr>
          <p:cNvPr id="8" name="Picture 7" descr="Wellness Point Pharmacy in Brampton, Ontario">
            <a:extLst>
              <a:ext uri="{FF2B5EF4-FFF2-40B4-BE49-F238E27FC236}">
                <a16:creationId xmlns:a16="http://schemas.microsoft.com/office/drawing/2014/main" id="{516FD4AE-C686-1892-3DF4-693010E7E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708" y="808093"/>
            <a:ext cx="3218503" cy="579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8BE5EB-A937-0CCD-2441-329C4F17740A}"/>
              </a:ext>
            </a:extLst>
          </p:cNvPr>
          <p:cNvSpPr txBox="1"/>
          <p:nvPr/>
        </p:nvSpPr>
        <p:spPr>
          <a:xfrm>
            <a:off x="4903149" y="2566635"/>
            <a:ext cx="4051955" cy="41780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Graduated from UCL School of Pharmacy.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Licensed with Ontario College of Pharmacists.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Works with clients of all ages.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Very professional and had great communication with patients.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There are different peaks in the day where work-flow varies between busy to slow. </a:t>
            </a:r>
          </a:p>
        </p:txBody>
      </p:sp>
      <p:pic>
        <p:nvPicPr>
          <p:cNvPr id="11" name="Picture 10" descr="Photo">
            <a:extLst>
              <a:ext uri="{FF2B5EF4-FFF2-40B4-BE49-F238E27FC236}">
                <a16:creationId xmlns:a16="http://schemas.microsoft.com/office/drawing/2014/main" id="{C905FC7D-96FD-252C-AD19-600DA9DA8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659" y="4409764"/>
            <a:ext cx="3165695" cy="1942775"/>
          </a:xfrm>
          <a:prstGeom prst="rect">
            <a:avLst/>
          </a:prstGeom>
        </p:spPr>
      </p:pic>
      <p:pic>
        <p:nvPicPr>
          <p:cNvPr id="9" name="Picture 8" descr="Photo of humble">
            <a:extLst>
              <a:ext uri="{FF2B5EF4-FFF2-40B4-BE49-F238E27FC236}">
                <a16:creationId xmlns:a16="http://schemas.microsoft.com/office/drawing/2014/main" id="{B4561B8B-59BF-90E0-83C5-6795CAA79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4317" y="1100439"/>
            <a:ext cx="2339009" cy="30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3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3761</Words>
  <Application>Microsoft Macintosh PowerPoint</Application>
  <PresentationFormat>Widescreen</PresentationFormat>
  <Paragraphs>481</Paragraphs>
  <Slides>48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Aptos</vt:lpstr>
      <vt:lpstr>Aptos Display</vt:lpstr>
      <vt:lpstr>Arial</vt:lpstr>
      <vt:lpstr>Arial,Sans-Serif</vt:lpstr>
      <vt:lpstr>Calibri</vt:lpstr>
      <vt:lpstr>Comic Sans MS</vt:lpstr>
      <vt:lpstr>Courier New</vt:lpstr>
      <vt:lpstr>Posterama</vt:lpstr>
      <vt:lpstr>Segoe UI</vt:lpstr>
      <vt:lpstr>Times New Roman</vt:lpstr>
      <vt:lpstr>office theme</vt:lpstr>
      <vt:lpstr>Healthcare Observation Group A: Pharmacy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KNOWLEDGE</vt:lpstr>
      <vt:lpstr>PowerPoint Presentation</vt:lpstr>
      <vt:lpstr>PowerPoint Presentation</vt:lpstr>
      <vt:lpstr>PowerPoint Presentation</vt:lpstr>
      <vt:lpstr>PowerPoint Presentation</vt:lpstr>
      <vt:lpstr>ROLES:</vt:lpstr>
      <vt:lpstr>Health care professional's pharmacists work with:</vt:lpstr>
      <vt:lpstr>Scope of Practice for Pharmacists:</vt:lpstr>
      <vt:lpstr>The Roles of Dental Hygienist and Pharmacists: </vt:lpstr>
      <vt:lpstr>The Relationship Between Hygienists &amp; Pharmacists: </vt:lpstr>
      <vt:lpstr>Pharmacist workday based off shadow placement: </vt:lpstr>
      <vt:lpstr>PowerPoint Presentation</vt:lpstr>
      <vt:lpstr>Client relationships with pharmacists: </vt:lpstr>
      <vt:lpstr>TECHNOLOGY</vt:lpstr>
      <vt:lpstr>PowerPoint Presentation</vt:lpstr>
      <vt:lpstr>PowerPoint Presentation</vt:lpstr>
      <vt:lpstr>PowerPoint Presentation</vt:lpstr>
      <vt:lpstr>Management Systems</vt:lpstr>
      <vt:lpstr>Types of Pill Counters</vt:lpstr>
      <vt:lpstr>Types of Pill Counters</vt:lpstr>
      <vt:lpstr>SKILLS</vt:lpstr>
      <vt:lpstr>PowerPoint Presentation</vt:lpstr>
      <vt:lpstr>PowerPoint Presentation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LITERATURE CITED</vt:lpstr>
      <vt:lpstr>LITERATURE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Megan Walbauer (DH Oct 23)</cp:lastModifiedBy>
  <cp:revision>1</cp:revision>
  <dcterms:created xsi:type="dcterms:W3CDTF">2024-11-19T20:41:55Z</dcterms:created>
  <dcterms:modified xsi:type="dcterms:W3CDTF">2024-12-17T20:45:41Z</dcterms:modified>
</cp:coreProperties>
</file>