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78" r:id="rId4"/>
    <p:sldId id="270" r:id="rId5"/>
    <p:sldId id="268" r:id="rId6"/>
    <p:sldId id="259" r:id="rId7"/>
    <p:sldId id="260" r:id="rId8"/>
    <p:sldId id="261" r:id="rId9"/>
    <p:sldId id="273" r:id="rId10"/>
    <p:sldId id="272" r:id="rId11"/>
    <p:sldId id="263" r:id="rId12"/>
    <p:sldId id="258" r:id="rId13"/>
    <p:sldId id="262" r:id="rId14"/>
    <p:sldId id="274" r:id="rId15"/>
    <p:sldId id="277" r:id="rId16"/>
    <p:sldId id="266" r:id="rId17"/>
    <p:sldId id="267" r:id="rId18"/>
    <p:sldId id="264" r:id="rId19"/>
    <p:sldId id="265" r:id="rId20"/>
    <p:sldId id="276" r:id="rId21"/>
    <p:sldId id="269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02DFB0B-6476-B520-0423-895F1DDFF09F}" name="Kelly Venecia (DH Oct 23)" initials="K2" userId="S::kelly.venecia@cadh.ca::05fd0553-8d24-4a23-b249-7beb40360282" providerId="AD"/>
  <p188:author id="{DAEA4481-4230-981E-3E38-C5AD636B29BB}" name="Megan Walbauer (DH Oct 23)" initials="" userId="S::megan.walbauer@cadh.ca::e58c7889-f7d5-4c1f-9aaa-ebe939d8ea95" providerId="AD"/>
  <p188:author id="{DCF056AB-C684-0011-4597-6A6CAC33A04C}" name="Rosalinda Estrela (DH Oct 23)" initials="R2" userId="S::rosalinda.estrela@cadh.ca::ae0b2613-912a-4085-aaad-de40edf4dcd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435B6A-BC96-D8EE-95B3-1DAA9E857F28}" v="55" dt="2024-01-28T16:51:59.424"/>
    <p1510:client id="{9C5D65DB-B7D5-40DD-BED0-F5F32530824C}" v="33" dt="2024-01-28T16:37:44.877"/>
    <p1510:client id="{C3D407CD-B141-C7D4-74D7-0DAC3768DDAD}" v="427" dt="2024-01-28T17:10:15.163"/>
    <p1510:client id="{D085101F-C479-55B8-4E6F-0DFD5660C539}" v="329" dt="2024-01-28T18:03:58.161"/>
    <p1510:client id="{F4198004-07D7-5946-BA6C-085B24D7926F}" v="421" dt="2024-01-28T18:15:02.7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1"/>
    <p:restoredTop sz="96395"/>
  </p:normalViewPr>
  <p:slideViewPr>
    <p:cSldViewPr snapToGrid="0">
      <p:cViewPr varScale="1">
        <p:scale>
          <a:sx n="120" d="100"/>
          <a:sy n="120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34B08E-5C42-4DDF-A9F2-10CD93FD2C3B}" type="doc">
      <dgm:prSet loTypeId="urn:microsoft.com/office/officeart/2005/8/layout/equation1" loCatId="relationship" qsTypeId="urn:microsoft.com/office/officeart/2005/8/quickstyle/simple4" qsCatId="simple" csTypeId="urn:microsoft.com/office/officeart/2005/8/colors/accent5_4" csCatId="accent5" phldr="1"/>
      <dgm:spPr/>
    </dgm:pt>
    <dgm:pt modelId="{D2568B4B-407A-4B54-B967-B024D05E4650}">
      <dgm:prSet phldrT="[Text]" phldr="0"/>
      <dgm:spPr/>
      <dgm:t>
        <a:bodyPr/>
        <a:lstStyle/>
        <a:p>
          <a:r>
            <a:rPr lang="en-US">
              <a:latin typeface="Calibri Light" panose="020F0302020204030204"/>
            </a:rPr>
            <a:t>Ultrasonics</a:t>
          </a:r>
          <a:endParaRPr lang="en-US"/>
        </a:p>
      </dgm:t>
    </dgm:pt>
    <dgm:pt modelId="{CFC5FC91-BE8D-4C00-A551-987AAF12031C}" type="parTrans" cxnId="{AF6C56A0-DD2C-48E4-A3FE-C38985DBB5ED}">
      <dgm:prSet/>
      <dgm:spPr/>
      <dgm:t>
        <a:bodyPr/>
        <a:lstStyle/>
        <a:p>
          <a:endParaRPr lang="en-US"/>
        </a:p>
      </dgm:t>
    </dgm:pt>
    <dgm:pt modelId="{558601BD-1CEA-41F0-BBB4-8BA27D1ED20B}" type="sibTrans" cxnId="{AF6C56A0-DD2C-48E4-A3FE-C38985DBB5ED}">
      <dgm:prSet/>
      <dgm:spPr/>
      <dgm:t>
        <a:bodyPr/>
        <a:lstStyle/>
        <a:p>
          <a:endParaRPr lang="en-US"/>
        </a:p>
      </dgm:t>
    </dgm:pt>
    <dgm:pt modelId="{CB060632-196B-450C-920A-7542D3494A71}">
      <dgm:prSet phldrT="[Text]" phldr="0"/>
      <dgm:spPr/>
      <dgm:t>
        <a:bodyPr/>
        <a:lstStyle/>
        <a:p>
          <a:pPr rtl="0"/>
          <a:r>
            <a:rPr lang="en-US">
              <a:latin typeface="Calibri Light" panose="020F0302020204030204"/>
            </a:rPr>
            <a:t>Handheld Instruments</a:t>
          </a:r>
          <a:endParaRPr lang="en-US"/>
        </a:p>
      </dgm:t>
    </dgm:pt>
    <dgm:pt modelId="{5ED144CC-5321-4261-B890-9A0842D0AB5D}" type="parTrans" cxnId="{6FD39A5F-BFDC-44FE-BD67-47C0E17F14DB}">
      <dgm:prSet/>
      <dgm:spPr/>
      <dgm:t>
        <a:bodyPr/>
        <a:lstStyle/>
        <a:p>
          <a:endParaRPr lang="en-US"/>
        </a:p>
      </dgm:t>
    </dgm:pt>
    <dgm:pt modelId="{7586C4A9-D4D6-4574-A9EC-D3332185513D}" type="sibTrans" cxnId="{6FD39A5F-BFDC-44FE-BD67-47C0E17F14DB}">
      <dgm:prSet/>
      <dgm:spPr/>
      <dgm:t>
        <a:bodyPr/>
        <a:lstStyle/>
        <a:p>
          <a:endParaRPr lang="en-US"/>
        </a:p>
      </dgm:t>
    </dgm:pt>
    <dgm:pt modelId="{BDF1BB0A-6B79-4886-9D37-073D320E7838}">
      <dgm:prSet phldrT="[Text]" phldr="0"/>
      <dgm:spPr/>
      <dgm:t>
        <a:bodyPr/>
        <a:lstStyle/>
        <a:p>
          <a:pPr rtl="0"/>
          <a:r>
            <a:rPr lang="en-US">
              <a:latin typeface="Calibri Light" panose="020F0302020204030204"/>
            </a:rPr>
            <a:t>Most Optimal Client Care</a:t>
          </a:r>
          <a:endParaRPr lang="en-US"/>
        </a:p>
      </dgm:t>
    </dgm:pt>
    <dgm:pt modelId="{5C5A5C00-4292-487A-AE28-3F5F424E8C65}" type="parTrans" cxnId="{033E3FA1-27C1-49A1-B49B-D053436964CA}">
      <dgm:prSet/>
      <dgm:spPr/>
      <dgm:t>
        <a:bodyPr/>
        <a:lstStyle/>
        <a:p>
          <a:endParaRPr lang="en-US"/>
        </a:p>
      </dgm:t>
    </dgm:pt>
    <dgm:pt modelId="{5F09AE24-F95B-4612-9450-2C68BB896EAE}" type="sibTrans" cxnId="{033E3FA1-27C1-49A1-B49B-D053436964CA}">
      <dgm:prSet/>
      <dgm:spPr/>
      <dgm:t>
        <a:bodyPr/>
        <a:lstStyle/>
        <a:p>
          <a:endParaRPr lang="en-US"/>
        </a:p>
      </dgm:t>
    </dgm:pt>
    <dgm:pt modelId="{704E2DCC-3383-4DE7-BE94-19C28F8C2134}" type="pres">
      <dgm:prSet presAssocID="{4234B08E-5C42-4DDF-A9F2-10CD93FD2C3B}" presName="linearFlow" presStyleCnt="0">
        <dgm:presLayoutVars>
          <dgm:dir/>
          <dgm:resizeHandles val="exact"/>
        </dgm:presLayoutVars>
      </dgm:prSet>
      <dgm:spPr/>
    </dgm:pt>
    <dgm:pt modelId="{A2B61695-AD21-4B7D-8565-A7F60AACC591}" type="pres">
      <dgm:prSet presAssocID="{D2568B4B-407A-4B54-B967-B024D05E4650}" presName="node" presStyleLbl="node1" presStyleIdx="0" presStyleCnt="3">
        <dgm:presLayoutVars>
          <dgm:bulletEnabled val="1"/>
        </dgm:presLayoutVars>
      </dgm:prSet>
      <dgm:spPr/>
    </dgm:pt>
    <dgm:pt modelId="{24D7E371-75DA-477B-9CED-DAC381DDE8CD}" type="pres">
      <dgm:prSet presAssocID="{558601BD-1CEA-41F0-BBB4-8BA27D1ED20B}" presName="spacerL" presStyleCnt="0"/>
      <dgm:spPr/>
    </dgm:pt>
    <dgm:pt modelId="{9E154000-312D-4CDC-BAD8-184EDD0D2B4C}" type="pres">
      <dgm:prSet presAssocID="{558601BD-1CEA-41F0-BBB4-8BA27D1ED20B}" presName="sibTrans" presStyleLbl="sibTrans2D1" presStyleIdx="0" presStyleCnt="2"/>
      <dgm:spPr/>
    </dgm:pt>
    <dgm:pt modelId="{1DC350E2-1BE6-41D3-9A54-00C77CD4B1A0}" type="pres">
      <dgm:prSet presAssocID="{558601BD-1CEA-41F0-BBB4-8BA27D1ED20B}" presName="spacerR" presStyleCnt="0"/>
      <dgm:spPr/>
    </dgm:pt>
    <dgm:pt modelId="{FD973F78-7DF5-42E1-B8DA-1DA2E84EE1B8}" type="pres">
      <dgm:prSet presAssocID="{CB060632-196B-450C-920A-7542D3494A71}" presName="node" presStyleLbl="node1" presStyleIdx="1" presStyleCnt="3">
        <dgm:presLayoutVars>
          <dgm:bulletEnabled val="1"/>
        </dgm:presLayoutVars>
      </dgm:prSet>
      <dgm:spPr/>
    </dgm:pt>
    <dgm:pt modelId="{F44D78BA-22F1-4ED1-B1BF-E70C7D0D9B51}" type="pres">
      <dgm:prSet presAssocID="{7586C4A9-D4D6-4574-A9EC-D3332185513D}" presName="spacerL" presStyleCnt="0"/>
      <dgm:spPr/>
    </dgm:pt>
    <dgm:pt modelId="{011734FC-AEE7-4F63-9025-C38D54CC1EEC}" type="pres">
      <dgm:prSet presAssocID="{7586C4A9-D4D6-4574-A9EC-D3332185513D}" presName="sibTrans" presStyleLbl="sibTrans2D1" presStyleIdx="1" presStyleCnt="2"/>
      <dgm:spPr/>
    </dgm:pt>
    <dgm:pt modelId="{151D26BE-4B90-4880-BAE4-C1DC0B54FBF9}" type="pres">
      <dgm:prSet presAssocID="{7586C4A9-D4D6-4574-A9EC-D3332185513D}" presName="spacerR" presStyleCnt="0"/>
      <dgm:spPr/>
    </dgm:pt>
    <dgm:pt modelId="{B29E6912-60D9-421A-A2ED-71BFF201E56E}" type="pres">
      <dgm:prSet presAssocID="{BDF1BB0A-6B79-4886-9D37-073D320E7838}" presName="node" presStyleLbl="node1" presStyleIdx="2" presStyleCnt="3">
        <dgm:presLayoutVars>
          <dgm:bulletEnabled val="1"/>
        </dgm:presLayoutVars>
      </dgm:prSet>
      <dgm:spPr/>
    </dgm:pt>
  </dgm:ptLst>
  <dgm:cxnLst>
    <dgm:cxn modelId="{48132529-58A3-43C5-BCDE-C88D546FA814}" type="presOf" srcId="{7586C4A9-D4D6-4574-A9EC-D3332185513D}" destId="{011734FC-AEE7-4F63-9025-C38D54CC1EEC}" srcOrd="0" destOrd="0" presId="urn:microsoft.com/office/officeart/2005/8/layout/equation1"/>
    <dgm:cxn modelId="{D0F00243-26BE-4BA4-9C42-71EDCD02239C}" type="presOf" srcId="{4234B08E-5C42-4DDF-A9F2-10CD93FD2C3B}" destId="{704E2DCC-3383-4DE7-BE94-19C28F8C2134}" srcOrd="0" destOrd="0" presId="urn:microsoft.com/office/officeart/2005/8/layout/equation1"/>
    <dgm:cxn modelId="{6FD39A5F-BFDC-44FE-BD67-47C0E17F14DB}" srcId="{4234B08E-5C42-4DDF-A9F2-10CD93FD2C3B}" destId="{CB060632-196B-450C-920A-7542D3494A71}" srcOrd="1" destOrd="0" parTransId="{5ED144CC-5321-4261-B890-9A0842D0AB5D}" sibTransId="{7586C4A9-D4D6-4574-A9EC-D3332185513D}"/>
    <dgm:cxn modelId="{864C716A-B0ED-407B-83D8-403B8E52E6D3}" type="presOf" srcId="{BDF1BB0A-6B79-4886-9D37-073D320E7838}" destId="{B29E6912-60D9-421A-A2ED-71BFF201E56E}" srcOrd="0" destOrd="0" presId="urn:microsoft.com/office/officeart/2005/8/layout/equation1"/>
    <dgm:cxn modelId="{AF6C56A0-DD2C-48E4-A3FE-C38985DBB5ED}" srcId="{4234B08E-5C42-4DDF-A9F2-10CD93FD2C3B}" destId="{D2568B4B-407A-4B54-B967-B024D05E4650}" srcOrd="0" destOrd="0" parTransId="{CFC5FC91-BE8D-4C00-A551-987AAF12031C}" sibTransId="{558601BD-1CEA-41F0-BBB4-8BA27D1ED20B}"/>
    <dgm:cxn modelId="{033E3FA1-27C1-49A1-B49B-D053436964CA}" srcId="{4234B08E-5C42-4DDF-A9F2-10CD93FD2C3B}" destId="{BDF1BB0A-6B79-4886-9D37-073D320E7838}" srcOrd="2" destOrd="0" parTransId="{5C5A5C00-4292-487A-AE28-3F5F424E8C65}" sibTransId="{5F09AE24-F95B-4612-9450-2C68BB896EAE}"/>
    <dgm:cxn modelId="{8E46A6BF-14E9-45D6-8D35-D8029D36BDCA}" type="presOf" srcId="{558601BD-1CEA-41F0-BBB4-8BA27D1ED20B}" destId="{9E154000-312D-4CDC-BAD8-184EDD0D2B4C}" srcOrd="0" destOrd="0" presId="urn:microsoft.com/office/officeart/2005/8/layout/equation1"/>
    <dgm:cxn modelId="{0C0873D6-A045-464F-AAFF-7678AA975C9B}" type="presOf" srcId="{D2568B4B-407A-4B54-B967-B024D05E4650}" destId="{A2B61695-AD21-4B7D-8565-A7F60AACC591}" srcOrd="0" destOrd="0" presId="urn:microsoft.com/office/officeart/2005/8/layout/equation1"/>
    <dgm:cxn modelId="{AE8847DA-2878-40DD-8756-752DC9853CF0}" type="presOf" srcId="{CB060632-196B-450C-920A-7542D3494A71}" destId="{FD973F78-7DF5-42E1-B8DA-1DA2E84EE1B8}" srcOrd="0" destOrd="0" presId="urn:microsoft.com/office/officeart/2005/8/layout/equation1"/>
    <dgm:cxn modelId="{35FC99BF-4935-4367-92DB-EFAE0C45429C}" type="presParOf" srcId="{704E2DCC-3383-4DE7-BE94-19C28F8C2134}" destId="{A2B61695-AD21-4B7D-8565-A7F60AACC591}" srcOrd="0" destOrd="0" presId="urn:microsoft.com/office/officeart/2005/8/layout/equation1"/>
    <dgm:cxn modelId="{55904E9D-AE69-46DC-845C-340D32DEB4BB}" type="presParOf" srcId="{704E2DCC-3383-4DE7-BE94-19C28F8C2134}" destId="{24D7E371-75DA-477B-9CED-DAC381DDE8CD}" srcOrd="1" destOrd="0" presId="urn:microsoft.com/office/officeart/2005/8/layout/equation1"/>
    <dgm:cxn modelId="{786F0E53-4BC3-4151-A3BC-BC899E82850E}" type="presParOf" srcId="{704E2DCC-3383-4DE7-BE94-19C28F8C2134}" destId="{9E154000-312D-4CDC-BAD8-184EDD0D2B4C}" srcOrd="2" destOrd="0" presId="urn:microsoft.com/office/officeart/2005/8/layout/equation1"/>
    <dgm:cxn modelId="{E2B435C8-54B1-46E2-AAD5-A021186E6D75}" type="presParOf" srcId="{704E2DCC-3383-4DE7-BE94-19C28F8C2134}" destId="{1DC350E2-1BE6-41D3-9A54-00C77CD4B1A0}" srcOrd="3" destOrd="0" presId="urn:microsoft.com/office/officeart/2005/8/layout/equation1"/>
    <dgm:cxn modelId="{941CF4B2-08F3-4899-9EC6-3189806A8884}" type="presParOf" srcId="{704E2DCC-3383-4DE7-BE94-19C28F8C2134}" destId="{FD973F78-7DF5-42E1-B8DA-1DA2E84EE1B8}" srcOrd="4" destOrd="0" presId="urn:microsoft.com/office/officeart/2005/8/layout/equation1"/>
    <dgm:cxn modelId="{EC42A28E-3D2A-464C-ABB7-D5FF1B40750D}" type="presParOf" srcId="{704E2DCC-3383-4DE7-BE94-19C28F8C2134}" destId="{F44D78BA-22F1-4ED1-B1BF-E70C7D0D9B51}" srcOrd="5" destOrd="0" presId="urn:microsoft.com/office/officeart/2005/8/layout/equation1"/>
    <dgm:cxn modelId="{4F13E560-3B57-42FE-9259-D6FB156D6E88}" type="presParOf" srcId="{704E2DCC-3383-4DE7-BE94-19C28F8C2134}" destId="{011734FC-AEE7-4F63-9025-C38D54CC1EEC}" srcOrd="6" destOrd="0" presId="urn:microsoft.com/office/officeart/2005/8/layout/equation1"/>
    <dgm:cxn modelId="{A63F1842-F975-47CC-92CA-6C033D8632BB}" type="presParOf" srcId="{704E2DCC-3383-4DE7-BE94-19C28F8C2134}" destId="{151D26BE-4B90-4880-BAE4-C1DC0B54FBF9}" srcOrd="7" destOrd="0" presId="urn:microsoft.com/office/officeart/2005/8/layout/equation1"/>
    <dgm:cxn modelId="{634B9D22-76F5-44AB-9984-978F3559257A}" type="presParOf" srcId="{704E2DCC-3383-4DE7-BE94-19C28F8C2134}" destId="{B29E6912-60D9-421A-A2ED-71BFF201E56E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B61695-AD21-4B7D-8565-A7F60AACC591}">
      <dsp:nvSpPr>
        <dsp:cNvPr id="0" name=""/>
        <dsp:cNvSpPr/>
      </dsp:nvSpPr>
      <dsp:spPr>
        <a:xfrm>
          <a:off x="1519" y="919227"/>
          <a:ext cx="2013424" cy="2013424"/>
        </a:xfrm>
        <a:prstGeom prst="ellipse">
          <a:avLst/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 Light" panose="020F0302020204030204"/>
            </a:rPr>
            <a:t>Ultrasonics</a:t>
          </a:r>
          <a:endParaRPr lang="en-US" sz="2200" kern="1200"/>
        </a:p>
      </dsp:txBody>
      <dsp:txXfrm>
        <a:off x="296378" y="1214086"/>
        <a:ext cx="1423706" cy="1423706"/>
      </dsp:txXfrm>
    </dsp:sp>
    <dsp:sp modelId="{9E154000-312D-4CDC-BAD8-184EDD0D2B4C}">
      <dsp:nvSpPr>
        <dsp:cNvPr id="0" name=""/>
        <dsp:cNvSpPr/>
      </dsp:nvSpPr>
      <dsp:spPr>
        <a:xfrm>
          <a:off x="2178434" y="1342046"/>
          <a:ext cx="1167786" cy="1167786"/>
        </a:xfrm>
        <a:prstGeom prst="mathPlus">
          <a:avLst/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2333224" y="1788607"/>
        <a:ext cx="858206" cy="274664"/>
      </dsp:txXfrm>
    </dsp:sp>
    <dsp:sp modelId="{FD973F78-7DF5-42E1-B8DA-1DA2E84EE1B8}">
      <dsp:nvSpPr>
        <dsp:cNvPr id="0" name=""/>
        <dsp:cNvSpPr/>
      </dsp:nvSpPr>
      <dsp:spPr>
        <a:xfrm>
          <a:off x="3509710" y="919227"/>
          <a:ext cx="2013424" cy="2013424"/>
        </a:xfrm>
        <a:prstGeom prst="ellipse">
          <a:avLst/>
        </a:prstGeom>
        <a:gradFill rotWithShape="0">
          <a:gsLst>
            <a:gs pos="0">
              <a:schemeClr val="accent5">
                <a:shade val="50000"/>
                <a:hueOff val="222839"/>
                <a:satOff val="5970"/>
                <a:lumOff val="263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50000"/>
                <a:hueOff val="222839"/>
                <a:satOff val="5970"/>
                <a:lumOff val="263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50000"/>
                <a:hueOff val="222839"/>
                <a:satOff val="5970"/>
                <a:lumOff val="263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 Light" panose="020F0302020204030204"/>
            </a:rPr>
            <a:t>Handheld Instruments</a:t>
          </a:r>
          <a:endParaRPr lang="en-US" sz="2200" kern="1200"/>
        </a:p>
      </dsp:txBody>
      <dsp:txXfrm>
        <a:off x="3804569" y="1214086"/>
        <a:ext cx="1423706" cy="1423706"/>
      </dsp:txXfrm>
    </dsp:sp>
    <dsp:sp modelId="{011734FC-AEE7-4F63-9025-C38D54CC1EEC}">
      <dsp:nvSpPr>
        <dsp:cNvPr id="0" name=""/>
        <dsp:cNvSpPr/>
      </dsp:nvSpPr>
      <dsp:spPr>
        <a:xfrm>
          <a:off x="5686625" y="1342046"/>
          <a:ext cx="1167786" cy="1167786"/>
        </a:xfrm>
        <a:prstGeom prst="mathEqual">
          <a:avLst/>
        </a:prstGeom>
        <a:gradFill rotWithShape="0">
          <a:gsLst>
            <a:gs pos="0">
              <a:schemeClr val="accent5">
                <a:shade val="90000"/>
                <a:hueOff val="350916"/>
                <a:satOff val="-3215"/>
                <a:lumOff val="277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90000"/>
                <a:hueOff val="350916"/>
                <a:satOff val="-3215"/>
                <a:lumOff val="277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90000"/>
                <a:hueOff val="350916"/>
                <a:satOff val="-3215"/>
                <a:lumOff val="277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5841415" y="1582610"/>
        <a:ext cx="858206" cy="686658"/>
      </dsp:txXfrm>
    </dsp:sp>
    <dsp:sp modelId="{B29E6912-60D9-421A-A2ED-71BFF201E56E}">
      <dsp:nvSpPr>
        <dsp:cNvPr id="0" name=""/>
        <dsp:cNvSpPr/>
      </dsp:nvSpPr>
      <dsp:spPr>
        <a:xfrm>
          <a:off x="7017902" y="919227"/>
          <a:ext cx="2013424" cy="2013424"/>
        </a:xfrm>
        <a:prstGeom prst="ellipse">
          <a:avLst/>
        </a:prstGeom>
        <a:gradFill rotWithShape="0">
          <a:gsLst>
            <a:gs pos="0">
              <a:schemeClr val="accent5">
                <a:shade val="50000"/>
                <a:hueOff val="222839"/>
                <a:satOff val="5970"/>
                <a:lumOff val="263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50000"/>
                <a:hueOff val="222839"/>
                <a:satOff val="5970"/>
                <a:lumOff val="263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50000"/>
                <a:hueOff val="222839"/>
                <a:satOff val="5970"/>
                <a:lumOff val="263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Calibri Light" panose="020F0302020204030204"/>
            </a:rPr>
            <a:t>Most Optimal Client Care</a:t>
          </a:r>
          <a:endParaRPr lang="en-US" sz="2200" kern="1200"/>
        </a:p>
      </dsp:txBody>
      <dsp:txXfrm>
        <a:off x="7312761" y="1214086"/>
        <a:ext cx="1423706" cy="1423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AB5FA-AF3E-4357-8EBA-345911AE1B8A}" type="datetimeFigureOut">
              <a:t>1/28/24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AFEF6-6C5D-43AE-95EC-F5A02D28465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99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PowerPoint stock images. Icons: "tooth"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05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PowerPoint stock images. Icons: "Rewind"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895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PowerPoint stock images. Sticker: "questions"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52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PowerPoint stock images. Icons: "notes"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51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PowerPoint stock images. Icons: "tooth"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78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PowerPoint stock images. Icons: "dental"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36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PowerPoint stock images. Icons: "information"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30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PowerPoint stock images. Icons: "thinking"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87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PowerPoint stock images. Icons: "thinking"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12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PowerPoint stock images. Icons: "thinking"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27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PowerPoint stock images. Icons: "care" "person" "question mark"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AFEF6-6C5D-43AE-95EC-F5A02D284659}" type="slidenum"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06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2BBD7-390B-4267-0F39-4083399C7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FE9E63-2BCE-07A6-63EC-3A6645D5AB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3D884-69B7-D5DE-199C-BC72D2D55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66799-E2D5-2CE5-D18E-7E7E5DE6B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2D1FF-2C61-F4B0-A908-AF79FD882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27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2DC7F-7731-54F4-AC9E-64C59F896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9AE7AF-A81F-2D1A-BDFD-ECB43BFF9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98142-D415-92FF-0F77-A38C8EB0A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C2491-3818-3633-6952-3ACA91156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A6618-BABD-1693-B194-D203F16DC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12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414C85-F5A8-210D-5AFD-6A863575D6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0A573-8E52-EFD5-365F-59AC3D753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0E2AF-F85B-D1A4-3E31-4B097B8DA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BB532-FD62-1482-8043-749D6164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0AD37-68E9-FCD6-F352-F14D63F97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7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4624-8AA5-AAD7-3767-003D33250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D3F07-7B1E-B0C0-5EBE-6C25E2A05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27F0C-2C90-FB15-8C34-BEB6DEAFA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6D4C9-33A8-29EE-6CED-706C63014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58FE3-51F9-368B-0BE1-2C445AEBE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823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20DA0-0CBE-2482-15D9-D61F86425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C8EA7-4C21-97C2-7181-3087FD492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50D28-DA9B-0357-D101-C6F53415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0E99-D033-3CF7-C5A5-D61AC500F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B4781-1008-D5B6-FA7B-C5D49CC11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86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A794F-C14C-1415-D8AA-C8E0F1A58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6893E-1F6B-1491-F1D7-012626CDD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A07FB-2CFC-E237-4917-D05BB65B6E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25ED2-601D-7B76-9510-C32E20B63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3AE03-DACD-7536-5893-B2948C611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CF593-4A0B-8C54-838D-59F9650B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4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6AF15-926B-046C-C0FB-A1F43C39B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E038E-EA2C-C4E7-C256-A482FD6FA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20029-98CC-01E9-66C2-78A16A009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22566E-5F81-9EB6-D44D-75ACFF8DCB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606C71-C25C-96FC-DA34-1C02541411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9ADAF1-28DE-C254-50B7-441AD9BC2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5CA26A-D1C8-D26B-175B-A4D63C863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EA28B5-42B9-9A8C-9A12-1637BAB43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1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A5F22-4F82-2A0C-46FB-3D74DFB26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F2EC3-F065-BEE0-CD44-39683CFEE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2BE3D9-7AC5-3237-7F5E-A8248D98F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4FC76E-32D3-A250-60DF-90AC2FC2C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17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506988-1BCF-FF7B-67F3-355AF9626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AD9610-51D0-7016-0085-CD046F236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AF5C6A-AFB1-E985-9C85-3333308B6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1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DA5E7-23A0-B08B-BEE6-CE7EA438F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53A26-8B45-F90F-6B84-02FBD7FC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875E97-6992-A81A-DF50-D5312E61B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F2CFC-83CB-5FD2-2BC2-122A78C67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4A8FD-0E92-A5DF-053C-966B96994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B742C-E947-4792-0001-0E9E864A2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410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B20D9-375F-DBF3-4500-8633EE560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168118-C653-69C8-08D7-20551E7169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C17886-1E8F-AAFE-F145-B08FB6B37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9B0AE-31E5-3112-9916-C1F97A55C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EE20DC-8DD5-EE06-FB3C-03AA5459F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B8C38-1628-95D0-E873-53732724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5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F62BD7-3968-385B-F3D0-BFBA3B58C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AA31E-ADA9-2506-1C05-ADD83FCE0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66E58-10D6-FBA9-03CC-D0E530C2C6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2D0E1-E0B1-B94A-9005-D9C8391B04FB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1E4FD-AA51-2DA7-7D93-B381EB6820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D490C-F79E-AE4C-A51C-E08979692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E67E3-C1FC-9040-BC9C-7DAD91F9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8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3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mc/articles/PMC10663103/" TargetMode="External"/><Relationship Id="rId2" Type="http://schemas.openxmlformats.org/officeDocument/2006/relationships/hyperlink" Target="https://pubmed.ncbi.nlm.nih.gov/3645199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ubmed.ncbi.nlm.nih.gov/8401851/" TargetMode="External"/><Relationship Id="rId4" Type="http://schemas.openxmlformats.org/officeDocument/2006/relationships/hyperlink" Target="https://pubmed.ncbi.nlm.nih.gov/11128930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dhnewswire.odha.on.ca/the-systemic-inflammatory-response-following-hand-instrumentation-versus-ultrasonic-" TargetMode="External"/><Relationship Id="rId2" Type="http://schemas.openxmlformats.org/officeDocument/2006/relationships/hyperlink" Target="https://www.mdpi.com/238854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orldwidejournals.com/international-journal-of-scientific-research-(IJSR)/fileview.php?val=May_2018_1525185417__277.pdf" TargetMode="External"/><Relationship Id="rId5" Type="http://schemas.openxmlformats.org/officeDocument/2006/relationships/hyperlink" Target="https://cadh-my.sharepoint.com/personal/megan_walbauer_cadh_ca/Documents/%09https:/pubmed.ncbi.nlm.nih.gov/36532917/" TargetMode="External"/><Relationship Id="rId4" Type="http://schemas.openxmlformats.org/officeDocument/2006/relationships/hyperlink" Target="https://files.cdha.ca/profession/journal/2242.pdf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186/s13063-019-4031-y" TargetMode="External"/><Relationship Id="rId3" Type="http://schemas.openxmlformats.org/officeDocument/2006/relationships/hyperlink" Target="https://onlinelibrary.wiley.com/authored-by/Suedbeck/Jessica+R." TargetMode="External"/><Relationship Id="rId7" Type="http://schemas.openxmlformats.org/officeDocument/2006/relationships/hyperlink" Target="https://onlinelibrary.wiley.com/doi/full/10.1111/idh.12750" TargetMode="External"/><Relationship Id="rId2" Type="http://schemas.openxmlformats.org/officeDocument/2006/relationships/hyperlink" Target="https://jdh.adha.org/content/jdenthyg/79/1/9.full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nlinelibrary.wiley.com/authored-by/Ludwig/Emily+A." TargetMode="External"/><Relationship Id="rId5" Type="http://schemas.openxmlformats.org/officeDocument/2006/relationships/hyperlink" Target="https://onlinelibrary.wiley.com/authored-by/Armitano%E2%80%90Lago/Cortney" TargetMode="External"/><Relationship Id="rId4" Type="http://schemas.openxmlformats.org/officeDocument/2006/relationships/hyperlink" Target="https://onlinelibrary.wiley.com/authored-by/Russell/Daniel" TargetMode="External"/><Relationship Id="rId9" Type="http://schemas.openxmlformats.org/officeDocument/2006/relationships/hyperlink" Target="https://www.cdc.gov/oralhealth/conditions/periodontal-disease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42C542-2F4C-57CC-41C1-FAA43C465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8366" y="2102004"/>
            <a:ext cx="5760790" cy="188468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440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Harmony in Dentistry:</a:t>
            </a:r>
            <a:br>
              <a:rPr lang="en-US" sz="4400">
                <a:latin typeface="Calibri"/>
              </a:rPr>
            </a:br>
            <a:r>
              <a:rPr lang="en-US" sz="440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Handheld vs Ultrasonic</a:t>
            </a:r>
            <a:br>
              <a:rPr lang="en-US" sz="4400">
                <a:latin typeface="Calibri"/>
                <a:ea typeface="Calibri"/>
                <a:cs typeface="Calibri"/>
              </a:rPr>
            </a:br>
            <a:r>
              <a:rPr lang="en-US" sz="440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Instruments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CCA45E-A070-AF1F-CEDD-D4C22090C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3741" y="4853656"/>
            <a:ext cx="5347353" cy="1150975"/>
          </a:xfrm>
        </p:spPr>
        <p:txBody>
          <a:bodyPr anchor="b">
            <a:normAutofit/>
          </a:bodyPr>
          <a:lstStyle/>
          <a:p>
            <a:pPr algn="l"/>
            <a:r>
              <a:rPr lang="en-US" sz="2000" dirty="0">
                <a:solidFill>
                  <a:schemeClr val="tx2"/>
                </a:solidFill>
              </a:rPr>
              <a:t>A presentation by: Megan, Gagandeep, Rosalinda, Kelly, </a:t>
            </a:r>
            <a:r>
              <a:rPr lang="en-US" sz="2000" dirty="0" err="1">
                <a:solidFill>
                  <a:schemeClr val="tx2"/>
                </a:solidFill>
              </a:rPr>
              <a:t>Sushitha</a:t>
            </a:r>
            <a:r>
              <a:rPr lang="en-US" sz="2000" dirty="0">
                <a:solidFill>
                  <a:schemeClr val="tx2"/>
                </a:solidFill>
              </a:rPr>
              <a:t> &amp; Reem.</a:t>
            </a:r>
            <a:endParaRPr lang="en-US" sz="2000" dirty="0">
              <a:solidFill>
                <a:schemeClr val="tx2"/>
              </a:solidFill>
              <a:ea typeface="Calibri"/>
              <a:cs typeface="Calibri"/>
            </a:endParaRPr>
          </a:p>
          <a:p>
            <a:pPr algn="l"/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</p:txBody>
      </p:sp>
      <p:pic>
        <p:nvPicPr>
          <p:cNvPr id="7" name="Graphic 6" descr="Tooth">
            <a:extLst>
              <a:ext uri="{FF2B5EF4-FFF2-40B4-BE49-F238E27FC236}">
                <a16:creationId xmlns:a16="http://schemas.microsoft.com/office/drawing/2014/main" id="{08939715-2906-1A40-A7A0-750CC61F2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Graphic 3" descr="Dental Care outline">
            <a:extLst>
              <a:ext uri="{FF2B5EF4-FFF2-40B4-BE49-F238E27FC236}">
                <a16:creationId xmlns:a16="http://schemas.microsoft.com/office/drawing/2014/main" id="{58705979-BD32-1B8E-7703-D5D525BFA1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6945" y="1741582"/>
            <a:ext cx="4164374" cy="43020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E69F294-0229-73E9-DDB3-AD1F3881080F}"/>
              </a:ext>
            </a:extLst>
          </p:cNvPr>
          <p:cNvSpPr txBox="1"/>
          <p:nvPr/>
        </p:nvSpPr>
        <p:spPr>
          <a:xfrm>
            <a:off x="6229120" y="3986727"/>
            <a:ext cx="282077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2"/>
                </a:solidFill>
                <a:ea typeface="Calibri"/>
                <a:cs typeface="Calibri"/>
              </a:rPr>
              <a:t>DH107 – MS. SMITH RDH</a:t>
            </a:r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9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2AA096-9941-4064-1AD2-31B1F51FF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418" y="215578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4000">
                <a:solidFill>
                  <a:schemeClr val="tx2"/>
                </a:solidFill>
                <a:cs typeface="Calibri Light"/>
              </a:rPr>
              <a:t>What are the benefits?</a:t>
            </a:r>
            <a:endParaRPr lang="en-US" sz="4000">
              <a:solidFill>
                <a:schemeClr val="tx2"/>
              </a:solidFill>
              <a:ea typeface="Calibri Light"/>
              <a:cs typeface="Calibri Light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060B1-DFB9-C08A-5C85-01B5319E2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7663" y="2276390"/>
            <a:ext cx="7217727" cy="38283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solidFill>
                  <a:schemeClr val="tx2"/>
                </a:solidFill>
                <a:ea typeface="Calibri"/>
                <a:cs typeface="Calibri"/>
              </a:rPr>
              <a:t> Shorten working time. </a:t>
            </a:r>
            <a:r>
              <a:rPr lang="en-US" sz="2400" baseline="-25000">
                <a:solidFill>
                  <a:schemeClr val="tx2"/>
                </a:solidFill>
                <a:ea typeface="Calibri"/>
                <a:cs typeface="Calibri"/>
              </a:rPr>
              <a:t>1, 10</a:t>
            </a:r>
            <a:endParaRPr lang="en-US" sz="2400" baseline="-25000">
              <a:solidFill>
                <a:schemeClr val="tx2"/>
              </a:solidFill>
              <a:cs typeface="Calibri"/>
            </a:endParaRPr>
          </a:p>
          <a:p>
            <a:endParaRPr lang="en-US" sz="2400">
              <a:solidFill>
                <a:schemeClr val="tx2"/>
              </a:solidFill>
              <a:ea typeface="Calibri"/>
              <a:cs typeface="Calibri"/>
            </a:endParaRPr>
          </a:p>
          <a:p>
            <a:r>
              <a:rPr lang="en-US" sz="2400">
                <a:solidFill>
                  <a:schemeClr val="tx2"/>
                </a:solidFill>
                <a:ea typeface="Calibri"/>
                <a:cs typeface="Calibri"/>
              </a:rPr>
              <a:t> </a:t>
            </a:r>
            <a:r>
              <a:rPr lang="en-US" sz="2400">
                <a:solidFill>
                  <a:srgbClr val="44546A"/>
                </a:solidFill>
                <a:ea typeface="Calibri"/>
                <a:cs typeface="Calibri"/>
              </a:rPr>
              <a:t>Effective at any angle. </a:t>
            </a:r>
            <a:r>
              <a:rPr lang="en-US" sz="2400" baseline="-25000">
                <a:solidFill>
                  <a:srgbClr val="44546A"/>
                </a:solidFill>
                <a:ea typeface="Calibri"/>
                <a:cs typeface="Calibri"/>
              </a:rPr>
              <a:t>10</a:t>
            </a:r>
            <a:endParaRPr lang="en-US" sz="2400" baseline="-25000">
              <a:solidFill>
                <a:schemeClr val="tx2"/>
              </a:solidFill>
              <a:cs typeface="Calibri"/>
            </a:endParaRPr>
          </a:p>
          <a:p>
            <a:endParaRPr lang="en-US" sz="2400">
              <a:solidFill>
                <a:schemeClr val="tx2"/>
              </a:solidFill>
              <a:cs typeface="Calibri"/>
            </a:endParaRPr>
          </a:p>
          <a:p>
            <a:r>
              <a:rPr lang="en-US" sz="2400">
                <a:solidFill>
                  <a:schemeClr val="tx2"/>
                </a:solidFill>
                <a:cs typeface="Calibri"/>
              </a:rPr>
              <a:t> Do not require sharpening. </a:t>
            </a:r>
            <a:r>
              <a:rPr lang="en-US" sz="2400" baseline="-25000">
                <a:solidFill>
                  <a:schemeClr val="tx2"/>
                </a:solidFill>
                <a:cs typeface="Calibri"/>
              </a:rPr>
              <a:t>1</a:t>
            </a:r>
            <a:endParaRPr lang="en-US" sz="2400" baseline="-2500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sz="2400" baseline="30000">
              <a:solidFill>
                <a:schemeClr val="tx2"/>
              </a:solidFill>
              <a:cs typeface="Calibri"/>
            </a:endParaRPr>
          </a:p>
          <a:p>
            <a:r>
              <a:rPr lang="en-US" sz="2400">
                <a:solidFill>
                  <a:srgbClr val="44546A"/>
                </a:solidFill>
                <a:cs typeface="Calibri"/>
              </a:rPr>
              <a:t> Long term cost-effectiveness. </a:t>
            </a:r>
            <a:r>
              <a:rPr lang="en-US" sz="2400" baseline="-25000">
                <a:solidFill>
                  <a:srgbClr val="44546A"/>
                </a:solidFill>
                <a:cs typeface="Calibri"/>
              </a:rPr>
              <a:t>1</a:t>
            </a:r>
          </a:p>
          <a:p>
            <a:pPr>
              <a:buFont typeface="Wingdings" panose="020B0604020202020204" pitchFamily="34" charset="0"/>
              <a:buChar char="ü"/>
            </a:pPr>
            <a:endParaRPr lang="en-US" sz="1800">
              <a:solidFill>
                <a:srgbClr val="44546A"/>
              </a:solidFill>
              <a:cs typeface="Calibri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7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3539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AFA73F-2D07-74A2-0676-51B1B0024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045" y="291045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4000">
                <a:solidFill>
                  <a:schemeClr val="tx2"/>
                </a:solidFill>
                <a:cs typeface="Calibri Light"/>
              </a:rPr>
              <a:t>What are the drawbacks?</a:t>
            </a:r>
            <a:endParaRPr lang="en-US" sz="4000">
              <a:solidFill>
                <a:schemeClr val="tx2"/>
              </a:solidFill>
              <a:ea typeface="Calibri Light"/>
              <a:cs typeface="Calibri Light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3" cy="2510866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A86D7-D4D4-E0EF-A487-8D04A8CAD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329677"/>
            <a:ext cx="9833548" cy="2457269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800">
              <a:solidFill>
                <a:srgbClr val="44546A"/>
              </a:solidFill>
              <a:ea typeface="Calibri"/>
              <a:cs typeface="Calibri"/>
            </a:endParaRPr>
          </a:p>
          <a:p>
            <a:endParaRPr lang="en-US" sz="1800">
              <a:solidFill>
                <a:schemeClr val="tx2"/>
              </a:solidFill>
              <a:ea typeface="Calibri"/>
              <a:cs typeface="Calibri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5547C13-98D8-6E66-17CB-F3D43C386A9F}"/>
              </a:ext>
            </a:extLst>
          </p:cNvPr>
          <p:cNvSpPr txBox="1"/>
          <p:nvPr/>
        </p:nvSpPr>
        <p:spPr>
          <a:xfrm>
            <a:off x="1796173" y="2258630"/>
            <a:ext cx="8583975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endParaRPr lang="en-US" sz="2400">
              <a:solidFill>
                <a:schemeClr val="tx2"/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cs typeface="Calibri"/>
              </a:rPr>
              <a:t>Risk of hearing loss. </a:t>
            </a:r>
            <a:r>
              <a:rPr lang="en-US" sz="2400" baseline="-25000">
                <a:solidFill>
                  <a:schemeClr val="tx2"/>
                </a:solidFill>
                <a:cs typeface="Calibri"/>
              </a:rPr>
              <a:t>12</a:t>
            </a:r>
            <a:endParaRPr lang="en-US" baseline="-25000">
              <a:solidFill>
                <a:schemeClr val="tx2"/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chemeClr val="tx2"/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cs typeface="Calibri"/>
              </a:rPr>
              <a:t>Formation of contaminated splatter, droplets and aerosol. </a:t>
            </a:r>
            <a:r>
              <a:rPr lang="en-US" sz="2400" baseline="-25000">
                <a:solidFill>
                  <a:schemeClr val="tx2"/>
                </a:solidFill>
                <a:cs typeface="Calibri"/>
              </a:rPr>
              <a:t>1</a:t>
            </a:r>
            <a:endParaRPr lang="en-US" baseline="-25000">
              <a:solidFill>
                <a:schemeClr val="tx2"/>
              </a:solidFill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chemeClr val="tx2"/>
              </a:solidFill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ea typeface="+mn-lt"/>
                <a:cs typeface="+mn-lt"/>
              </a:rPr>
              <a:t>Manual instrumentation is required after ultrasonic debridement. </a:t>
            </a:r>
            <a:r>
              <a:rPr lang="en-US" sz="2400" baseline="-25000">
                <a:solidFill>
                  <a:schemeClr val="tx2"/>
                </a:solidFill>
                <a:ea typeface="+mn-lt"/>
                <a:cs typeface="+mn-lt"/>
              </a:rPr>
              <a:t>9, 14</a:t>
            </a:r>
            <a:endParaRPr lang="en-US" sz="2400" baseline="-25000">
              <a:solidFill>
                <a:schemeClr val="tx2"/>
              </a:solidFill>
              <a:latin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546A"/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chemeClr val="tx2"/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546A"/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546A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946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697A5BA-7993-B81A-79F9-0AD5BAE6F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en-US">
                <a:solidFill>
                  <a:schemeClr val="tx2"/>
                </a:solidFill>
                <a:ea typeface="Calibri Light"/>
                <a:cs typeface="Calibri Light"/>
              </a:rPr>
              <a:t>Question for the Class!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864E7-67B4-6053-2B6B-546A69043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4582" y="2823264"/>
            <a:ext cx="5753020" cy="2189423"/>
          </a:xfrm>
        </p:spPr>
        <p:txBody>
          <a:bodyPr anchor="t">
            <a:normAutofit fontScale="92500"/>
          </a:bodyPr>
          <a:lstStyle/>
          <a:p>
            <a:pPr marL="0" indent="0" algn="ctr">
              <a:buNone/>
            </a:pPr>
            <a:r>
              <a:rPr lang="en-US" sz="480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As a client, do you prefer handheld or ultrasonic instruments?</a:t>
            </a:r>
            <a:endParaRPr lang="en-US">
              <a:solidFill>
                <a:schemeClr val="tx2"/>
              </a:solidFill>
            </a:endParaRPr>
          </a:p>
        </p:txBody>
      </p:sp>
      <p:pic>
        <p:nvPicPr>
          <p:cNvPr id="4" name="Graphic 3" descr="Customer review with solid fill">
            <a:extLst>
              <a:ext uri="{FF2B5EF4-FFF2-40B4-BE49-F238E27FC236}">
                <a16:creationId xmlns:a16="http://schemas.microsoft.com/office/drawing/2014/main" id="{AFC875A0-D81A-E23E-A54D-6AE1433DA2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81739" y="47464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60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2CD043-33D6-757E-4999-689429720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94582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do dental hygienists think?</a:t>
            </a:r>
            <a:endParaRPr lang="en-US" sz="4000" kern="1200">
              <a:solidFill>
                <a:schemeClr val="tx2"/>
              </a:solidFill>
              <a:latin typeface="+mj-lt"/>
              <a:ea typeface="Calibri Light"/>
              <a:cs typeface="Calibri Light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4" cy="2510867"/>
            <a:chOff x="-305" y="-1"/>
            <a:chExt cx="3832880" cy="2876136"/>
          </a:xfrm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8639BF1-60F5-1EE1-56F6-3B852DE560A5}"/>
              </a:ext>
            </a:extLst>
          </p:cNvPr>
          <p:cNvSpPr txBox="1"/>
          <p:nvPr/>
        </p:nvSpPr>
        <p:spPr>
          <a:xfrm>
            <a:off x="1179226" y="2419826"/>
            <a:ext cx="9833548" cy="301455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2"/>
                </a:solidFill>
              </a:rPr>
              <a:t>Differing opinions between hygienists.</a:t>
            </a:r>
            <a:endParaRPr lang="en-US" sz="2400">
              <a:solidFill>
                <a:schemeClr val="tx2"/>
              </a:solidFill>
              <a:cs typeface="Calibri" panose="020F0502020204030204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>
              <a:solidFill>
                <a:schemeClr val="tx2"/>
              </a:solidFill>
              <a:cs typeface="Calibri" panose="020F0502020204030204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2"/>
                </a:solidFill>
              </a:rPr>
              <a:t>Studies show </a:t>
            </a:r>
            <a:r>
              <a:rPr lang="en-US" sz="2400" u="sng">
                <a:solidFill>
                  <a:schemeClr val="tx2"/>
                </a:solidFill>
              </a:rPr>
              <a:t>no significant advantages</a:t>
            </a:r>
            <a:r>
              <a:rPr lang="en-US" sz="2400">
                <a:solidFill>
                  <a:schemeClr val="tx2"/>
                </a:solidFill>
              </a:rPr>
              <a:t>. </a:t>
            </a:r>
            <a:r>
              <a:rPr lang="en-US" sz="2400" baseline="-25000">
                <a:solidFill>
                  <a:schemeClr val="tx2"/>
                </a:solidFill>
              </a:rPr>
              <a:t>9</a:t>
            </a:r>
            <a:endParaRPr lang="en-US" sz="2400" baseline="-25000">
              <a:solidFill>
                <a:schemeClr val="tx2"/>
              </a:solidFill>
              <a:cs typeface="Calibri" panose="020F0502020204030204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>
              <a:solidFill>
                <a:schemeClr val="tx2"/>
              </a:solidFill>
              <a:cs typeface="Calibri" panose="020F0502020204030204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2"/>
                </a:solidFill>
              </a:rPr>
              <a:t>Many professionals use both in their practice. </a:t>
            </a:r>
            <a:r>
              <a:rPr lang="en-US" sz="2400" baseline="-25000">
                <a:solidFill>
                  <a:schemeClr val="tx2"/>
                </a:solidFill>
              </a:rPr>
              <a:t>2</a:t>
            </a:r>
            <a:endParaRPr lang="en-US" sz="2400" baseline="-25000">
              <a:solidFill>
                <a:schemeClr val="tx2"/>
              </a:solidFill>
              <a:cs typeface="Calibri" panose="020F0502020204030204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>
              <a:solidFill>
                <a:schemeClr val="tx2"/>
              </a:solidFill>
              <a:cs typeface="Calibri" panose="020F0502020204030204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2"/>
                </a:solidFill>
              </a:rPr>
              <a:t>Maximum results come from combining </a:t>
            </a:r>
            <a:r>
              <a:rPr lang="en-US" sz="2400" u="sng">
                <a:solidFill>
                  <a:schemeClr val="tx2"/>
                </a:solidFill>
              </a:rPr>
              <a:t>both</a:t>
            </a:r>
            <a:r>
              <a:rPr lang="en-US" sz="2400">
                <a:solidFill>
                  <a:schemeClr val="tx2"/>
                </a:solidFill>
              </a:rPr>
              <a:t> tools. </a:t>
            </a:r>
            <a:r>
              <a:rPr lang="en-US" sz="2400" baseline="-25000">
                <a:solidFill>
                  <a:schemeClr val="tx2"/>
                </a:solidFill>
              </a:rPr>
              <a:t>2</a:t>
            </a:r>
            <a:endParaRPr lang="en-US" sz="2400" baseline="-25000">
              <a:solidFill>
                <a:schemeClr val="tx2"/>
              </a:solidFill>
              <a:cs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>
              <a:solidFill>
                <a:schemeClr val="tx2"/>
              </a:solidFill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>
              <a:solidFill>
                <a:schemeClr val="tx2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Graphic 8" descr="Thought bubble outline">
            <a:extLst>
              <a:ext uri="{FF2B5EF4-FFF2-40B4-BE49-F238E27FC236}">
                <a16:creationId xmlns:a16="http://schemas.microsoft.com/office/drawing/2014/main" id="{CD1E37C3-FD77-891E-AE80-4F591750CD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07547" y="19922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88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236E74-C5F6-3D05-6284-DBBB54029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AF30F005-7A5F-0C67-B115-EB1A5987D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2058229-9D77-F83A-1BFD-144395A3B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7C2B2E-6656-35D8-F4D5-2D86390C5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803" y="586735"/>
            <a:ext cx="10741016" cy="103663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>
                <a:solidFill>
                  <a:schemeClr val="tx2"/>
                </a:solidFill>
                <a:cs typeface="Calibri Light"/>
              </a:rPr>
              <a:t>Hygienist's Preferences cont.</a:t>
            </a:r>
            <a:endParaRPr lang="en-US" sz="4000" kern="1200">
              <a:solidFill>
                <a:schemeClr val="tx2"/>
              </a:solidFill>
              <a:latin typeface="+mj-lt"/>
              <a:ea typeface="Calibri Light"/>
              <a:cs typeface="Calibri Light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A4EF806-246D-4099-C8D6-D4B714EE2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5FD9171-A22D-0BD7-ABC6-64CF12965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2B92502-52B7-90B8-56D6-92F863A593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75A9BDD-693C-5CC0-BC1A-B36073A0B1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3A78DE7-1D71-70D4-919C-2C8E30601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A85C564-E245-B9F0-0741-459E53783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5" y="3658536"/>
            <a:ext cx="3655725" cy="2743201"/>
            <a:chOff x="-305" y="-1"/>
            <a:chExt cx="3832880" cy="2876136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9B288C08-A012-4006-F1BE-A46210376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23A976ED-FCB9-8504-8671-5C1C1B0EF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7712AD7-7829-D10C-DA06-BAB894A7E0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F1442AD-7BC1-D5B9-7F40-0C220C2C9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Graphic 8" descr="Thought bubble outline">
            <a:extLst>
              <a:ext uri="{FF2B5EF4-FFF2-40B4-BE49-F238E27FC236}">
                <a16:creationId xmlns:a16="http://schemas.microsoft.com/office/drawing/2014/main" id="{EF085B1D-7EE2-CB32-FCC8-83100C0336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07547" y="199222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BAED371-6944-8055-C380-81FC1D8FBA1E}"/>
              </a:ext>
            </a:extLst>
          </p:cNvPr>
          <p:cNvSpPr txBox="1"/>
          <p:nvPr/>
        </p:nvSpPr>
        <p:spPr>
          <a:xfrm>
            <a:off x="3015870" y="1870572"/>
            <a:ext cx="5975620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Handheld</a:t>
            </a:r>
          </a:p>
          <a:p>
            <a:endParaRPr lang="en-US" sz="2400">
              <a:solidFill>
                <a:schemeClr val="tx2"/>
              </a:solidFill>
              <a:latin typeface="Calibri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Require precision + careful adaptation. 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 Light"/>
              </a:rPr>
              <a:t>2</a:t>
            </a:r>
          </a:p>
          <a:p>
            <a:endParaRPr lang="en-US" sz="2400">
              <a:solidFill>
                <a:schemeClr val="tx2"/>
              </a:solidFill>
              <a:latin typeface="Calibri"/>
              <a:ea typeface="Calibri"/>
              <a:cs typeface="Calibri Light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Repetitive strain injury risk. 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 Light"/>
              </a:rPr>
              <a:t>11</a:t>
            </a:r>
          </a:p>
          <a:p>
            <a:endParaRPr lang="en-US" sz="2400">
              <a:solidFill>
                <a:schemeClr val="tx2"/>
              </a:solidFill>
              <a:latin typeface="Calibri"/>
              <a:ea typeface="Calibri"/>
              <a:cs typeface="Calibri Light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Long sessions lead to less tactile sensitivity. 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 Light"/>
              </a:rPr>
              <a:t>12</a:t>
            </a:r>
          </a:p>
          <a:p>
            <a:endParaRPr lang="en-US" sz="2400">
              <a:solidFill>
                <a:schemeClr val="tx2"/>
              </a:solidFill>
              <a:latin typeface="Calibri"/>
              <a:ea typeface="Calibri"/>
              <a:cs typeface="Calibri Light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Needed for assessment. 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 Light"/>
              </a:rPr>
              <a:t>2</a:t>
            </a:r>
            <a:endParaRPr lang="en-US" sz="2400" baseline="-25000">
              <a:solidFill>
                <a:schemeClr val="tx2"/>
              </a:solidFill>
              <a:latin typeface="Calibri"/>
              <a:ea typeface="Calibri"/>
              <a:cs typeface="Calibri Light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chemeClr val="tx2"/>
              </a:solidFill>
              <a:latin typeface="Calibri"/>
              <a:cs typeface="Calibri Light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chemeClr val="tx2"/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57574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1BA583-5624-6DAE-59AE-1ABCAEC01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6EE8E3A-28C5-6F6B-EEEF-768AC1217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4F2719C-93B5-2B51-2457-9C10F6D743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6C5A8C-347B-E77C-0071-4C0996630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803" y="586735"/>
            <a:ext cx="10741016" cy="103663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>
                <a:solidFill>
                  <a:schemeClr val="tx2"/>
                </a:solidFill>
                <a:cs typeface="Calibri Light"/>
              </a:rPr>
              <a:t>Hygienist's Preferences cont.</a:t>
            </a:r>
            <a:endParaRPr lang="en-US" sz="4000" kern="1200">
              <a:solidFill>
                <a:schemeClr val="tx2"/>
              </a:solidFill>
              <a:latin typeface="+mj-lt"/>
              <a:ea typeface="Calibri Light"/>
              <a:cs typeface="Calibri Light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86DB267-19F6-255A-FF53-9B2D866BF5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42D410B-C61A-CDBC-1171-12726B71E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711DC0-80D5-95C4-92CF-CCD61832D0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B0BB76E-58F5-EB34-E53B-4FD5CDC61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DDD6164-9B9B-CB0D-501A-4A9941452E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3AF6487-2B7D-67BC-EB71-EA5A568B8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5" y="3658536"/>
            <a:ext cx="3655725" cy="2743201"/>
            <a:chOff x="-305" y="-1"/>
            <a:chExt cx="3832880" cy="2876136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83013BF-3BD7-7E3E-262D-AE950DB0B9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869162A5-B3F5-FEAB-95FB-67B9DF335B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8114329E-0943-CC5B-B03D-437901922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04B0910-A39D-74F6-654F-8430C4B59E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Graphic 8" descr="Thought bubble outline">
            <a:extLst>
              <a:ext uri="{FF2B5EF4-FFF2-40B4-BE49-F238E27FC236}">
                <a16:creationId xmlns:a16="http://schemas.microsoft.com/office/drawing/2014/main" id="{994DC3F5-F8D4-5171-FBDB-79E3449968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07547" y="199222"/>
            <a:ext cx="914400" cy="914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CEC90F8-2414-995A-BED5-B4A05D19FCDF}"/>
              </a:ext>
            </a:extLst>
          </p:cNvPr>
          <p:cNvSpPr txBox="1"/>
          <p:nvPr/>
        </p:nvSpPr>
        <p:spPr>
          <a:xfrm>
            <a:off x="1513567" y="1922017"/>
            <a:ext cx="11003275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>
                <a:solidFill>
                  <a:schemeClr val="tx2"/>
                </a:solidFill>
                <a:latin typeface="Calibri"/>
                <a:cs typeface="Calibri" panose="020F0502020204030204"/>
              </a:rPr>
              <a:t>Ultrasonics</a:t>
            </a:r>
          </a:p>
          <a:p>
            <a:endParaRPr lang="en-US" sz="2400">
              <a:solidFill>
                <a:schemeClr val="tx2"/>
              </a:solidFill>
              <a:latin typeface="Calibri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latin typeface="Calibri"/>
                <a:cs typeface="Calibri" panose="020F0502020204030204"/>
              </a:rPr>
              <a:t>Less operator time and operator fatigue. 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" panose="020F0502020204030204"/>
              </a:rPr>
              <a:t>4</a:t>
            </a:r>
          </a:p>
          <a:p>
            <a:endParaRPr lang="en-US" sz="2400">
              <a:solidFill>
                <a:schemeClr val="tx2"/>
              </a:solidFill>
              <a:latin typeface="Calibri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latin typeface="Calibri"/>
                <a:cs typeface="Calibri" panose="020F0502020204030204"/>
              </a:rPr>
              <a:t>Better accessibility. 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" panose="020F0502020204030204"/>
              </a:rPr>
              <a:t>4</a:t>
            </a:r>
          </a:p>
          <a:p>
            <a:endParaRPr lang="en-US" sz="2400">
              <a:solidFill>
                <a:schemeClr val="tx2"/>
              </a:solidFill>
              <a:latin typeface="Calibri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latin typeface="Calibri"/>
                <a:cs typeface="Calibri" panose="020F0502020204030204"/>
              </a:rPr>
              <a:t>Less root surface damage. 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" panose="020F0502020204030204"/>
              </a:rPr>
              <a:t>4</a:t>
            </a:r>
          </a:p>
          <a:p>
            <a:endParaRPr lang="en-US" sz="2400">
              <a:solidFill>
                <a:schemeClr val="tx2"/>
              </a:solidFill>
              <a:latin typeface="Calibri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latin typeface="Calibri"/>
                <a:cs typeface="Calibri" panose="020F0502020204030204"/>
              </a:rPr>
              <a:t>Avoids over-instrumentation. 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" panose="020F0502020204030204"/>
              </a:rPr>
              <a:t>5</a:t>
            </a:r>
          </a:p>
          <a:p>
            <a:endParaRPr lang="en-US" sz="2400">
              <a:solidFill>
                <a:schemeClr val="tx2"/>
              </a:solidFill>
              <a:latin typeface="Calibri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chemeClr val="tx2"/>
                </a:solidFill>
                <a:latin typeface="Calibri"/>
                <a:cs typeface="Calibri" panose="020F0502020204030204"/>
              </a:rPr>
              <a:t>Requires strict PPE due to contaminated mist. 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" panose="020F0502020204030204"/>
              </a:rPr>
              <a:t>1</a:t>
            </a: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chemeClr val="tx2"/>
              </a:solidFill>
              <a:latin typeface="Calibri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2727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E9F440-8B2A-0CAD-47F1-92D0D9F6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045" y="70707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4000">
                <a:solidFill>
                  <a:schemeClr val="tx2"/>
                </a:solidFill>
                <a:latin typeface="Calibri Light"/>
                <a:cs typeface="Calibri Light"/>
              </a:rPr>
              <a:t>Client Specific Considerations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EC0FD-1B1B-3295-D56D-BAF4BD124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527" y="1454303"/>
            <a:ext cx="9839069" cy="36499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Client's general oral health</a:t>
            </a:r>
          </a:p>
          <a:p>
            <a:pPr marL="0" indent="0">
              <a:buNone/>
            </a:pPr>
            <a:endParaRPr lang="en-US" sz="2400">
              <a:solidFill>
                <a:schemeClr val="tx2"/>
              </a:solidFill>
              <a:latin typeface="Calibri"/>
              <a:cs typeface="Calibri Light"/>
            </a:endParaRPr>
          </a:p>
          <a:p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Accessibility (furcation involvement or gingival pockets). 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 Light"/>
              </a:rPr>
              <a:t>4</a:t>
            </a:r>
          </a:p>
          <a:p>
            <a:pPr marL="0" indent="0">
              <a:buNone/>
            </a:pPr>
            <a:endParaRPr lang="en-US" sz="2400">
              <a:solidFill>
                <a:schemeClr val="tx2"/>
              </a:solidFill>
              <a:latin typeface="Calibri"/>
              <a:cs typeface="Calibri Light"/>
            </a:endParaRPr>
          </a:p>
          <a:p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Calculus, stain and plaque levels.</a:t>
            </a:r>
          </a:p>
          <a:p>
            <a:pPr marL="0" indent="0">
              <a:buNone/>
            </a:pPr>
            <a:endParaRPr lang="en-US" sz="2400">
              <a:solidFill>
                <a:schemeClr val="tx2"/>
              </a:solidFill>
              <a:latin typeface="Calibri"/>
              <a:cs typeface="Calibri Light"/>
            </a:endParaRPr>
          </a:p>
          <a:p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Operator time. </a:t>
            </a:r>
            <a:r>
              <a:rPr lang="en-US" sz="2400" baseline="-25000">
                <a:solidFill>
                  <a:schemeClr val="tx2"/>
                </a:solidFill>
                <a:latin typeface="Calibri"/>
                <a:cs typeface="Calibri Light"/>
              </a:rPr>
              <a:t>5</a:t>
            </a:r>
          </a:p>
          <a:p>
            <a:pPr marL="0" indent="0">
              <a:buNone/>
            </a:pPr>
            <a:endParaRPr lang="en-US" sz="2400">
              <a:solidFill>
                <a:schemeClr val="tx2"/>
              </a:solidFill>
              <a:latin typeface="Calibri"/>
              <a:cs typeface="Calibri Light"/>
            </a:endParaRPr>
          </a:p>
          <a:p>
            <a:r>
              <a:rPr lang="en-US" sz="2400">
                <a:solidFill>
                  <a:schemeClr val="tx2"/>
                </a:solidFill>
                <a:latin typeface="Calibri"/>
                <a:cs typeface="Calibri Light"/>
              </a:rPr>
              <a:t>Client medical considerations.</a:t>
            </a:r>
          </a:p>
          <a:p>
            <a:endParaRPr lang="en-US" sz="2400">
              <a:solidFill>
                <a:schemeClr val="tx2"/>
              </a:solidFill>
              <a:cs typeface="Calibri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Graphic 4" descr="Confused person outline">
            <a:extLst>
              <a:ext uri="{FF2B5EF4-FFF2-40B4-BE49-F238E27FC236}">
                <a16:creationId xmlns:a16="http://schemas.microsoft.com/office/drawing/2014/main" id="{451C2E08-D02D-0033-5076-FFD129EEEA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5787" y="419559"/>
            <a:ext cx="914400" cy="914400"/>
          </a:xfrm>
          <a:prstGeom prst="rect">
            <a:avLst/>
          </a:prstGeom>
        </p:spPr>
      </p:pic>
      <p:pic>
        <p:nvPicPr>
          <p:cNvPr id="6" name="Graphic 5" descr="Question Mark outline">
            <a:extLst>
              <a:ext uri="{FF2B5EF4-FFF2-40B4-BE49-F238E27FC236}">
                <a16:creationId xmlns:a16="http://schemas.microsoft.com/office/drawing/2014/main" id="{91E3A02D-94BE-4628-31C9-E462278323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720000">
            <a:off x="864824" y="254306"/>
            <a:ext cx="914400" cy="914400"/>
          </a:xfrm>
          <a:prstGeom prst="rect">
            <a:avLst/>
          </a:prstGeom>
        </p:spPr>
      </p:pic>
      <p:pic>
        <p:nvPicPr>
          <p:cNvPr id="4" name="Graphic 3" descr="Care outline">
            <a:extLst>
              <a:ext uri="{FF2B5EF4-FFF2-40B4-BE49-F238E27FC236}">
                <a16:creationId xmlns:a16="http://schemas.microsoft.com/office/drawing/2014/main" id="{829C7BDE-C34F-694E-BF82-28BF0B570B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52025" y="3339954"/>
            <a:ext cx="2539387" cy="252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8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88EB6E95-9C89-4CFF-A598-F278D0DFB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74CD0F4-EA2A-4E5D-AE73-1112C1CA2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95D09-A6EA-463C-9728-0233527E8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020" y="178228"/>
            <a:ext cx="9741347" cy="14325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>
                <a:solidFill>
                  <a:schemeClr val="tx2"/>
                </a:solidFill>
                <a:cs typeface="Calibri Light"/>
              </a:rPr>
              <a:t>Gingivitis &amp; Periodontal Disease</a:t>
            </a:r>
            <a:endParaRPr lang="en-US" sz="4000">
              <a:solidFill>
                <a:schemeClr val="tx2"/>
              </a:solidFill>
              <a:ea typeface="Calibri Light"/>
              <a:cs typeface="Calibri Light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1EDC8FC-C3D1-4FE4-8E66-29767478D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51638344-E7F0-4958-8208-ADCB822569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4E1970FB-4D97-4834-84EC-E48B27CC19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EA7D5D6-1774-4826-A365-56CA591C9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9CE5CDD-EDFB-416F-889C-A7DB46AA9A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BC136B2-4D8D-4561-95D5-56167F411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44174" y="4114799"/>
            <a:ext cx="3699899" cy="2864677"/>
            <a:chOff x="-46620" y="-127364"/>
            <a:chExt cx="3879195" cy="3003499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2C3B060E-7597-4B31-9EBE-16DBC974C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937A35E4-8449-4A65-9CFF-F87916203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25774B36-1747-45AE-82C4-C5BA90C518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46620" y="-127364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022F94E-D4FB-4369-A3EE-7D82330BA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FC9153E-07E8-4B65-683A-FD9EF568C4BF}"/>
              </a:ext>
            </a:extLst>
          </p:cNvPr>
          <p:cNvSpPr txBox="1"/>
          <p:nvPr/>
        </p:nvSpPr>
        <p:spPr>
          <a:xfrm>
            <a:off x="1120979" y="1713336"/>
            <a:ext cx="9950173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400" dirty="0">
              <a:solidFill>
                <a:schemeClr val="tx2"/>
              </a:solidFill>
              <a:latin typeface="Calibri Light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Calibri" panose="020F0502020204030204"/>
              </a:rPr>
              <a:t>Periodontal Disease: </a:t>
            </a:r>
            <a:r>
              <a:rPr lang="en-US" sz="2400">
                <a:solidFill>
                  <a:schemeClr val="tx2"/>
                </a:solidFill>
                <a:latin typeface="Calibri"/>
                <a:cs typeface="Calibri" panose="020F0502020204030204"/>
              </a:rPr>
              <a:t>chronic infection</a:t>
            </a:r>
            <a:r>
              <a:rPr lang="en-US" sz="2400" dirty="0">
                <a:solidFill>
                  <a:schemeClr val="tx2"/>
                </a:solidFill>
                <a:latin typeface="Calibri"/>
                <a:cs typeface="Calibri" panose="020F0502020204030204"/>
              </a:rPr>
              <a:t> and inflammation of the gum and bone</a:t>
            </a:r>
          </a:p>
          <a:p>
            <a:endParaRPr lang="en-US" sz="2400" dirty="0">
              <a:solidFill>
                <a:schemeClr val="tx2"/>
              </a:solidFill>
              <a:latin typeface="Calibri"/>
              <a:cs typeface="Calibri" panose="020F0502020204030204"/>
            </a:endParaRPr>
          </a:p>
          <a:p>
            <a:r>
              <a:rPr lang="en-US" sz="2400" dirty="0">
                <a:solidFill>
                  <a:schemeClr val="tx2"/>
                </a:solidFill>
                <a:latin typeface="Calibri"/>
                <a:cs typeface="Calibri" panose="020F0502020204030204"/>
              </a:rPr>
              <a:t>In its early stage called... </a:t>
            </a:r>
            <a:r>
              <a:rPr lang="en-US" sz="2400" baseline="-25000" dirty="0">
                <a:solidFill>
                  <a:schemeClr val="tx2"/>
                </a:solidFill>
                <a:cs typeface="Calibri" panose="020F0502020204030204"/>
              </a:rPr>
              <a:t>15,6</a:t>
            </a:r>
          </a:p>
          <a:p>
            <a:endParaRPr lang="en-US" sz="2400" dirty="0">
              <a:solidFill>
                <a:schemeClr val="tx2"/>
              </a:solidFill>
              <a:latin typeface="Calibri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Calibri" panose="020F0502020204030204"/>
              </a:rPr>
              <a:t>Gingivitis: swollen, red, bleeding gums. </a:t>
            </a:r>
            <a:r>
              <a:rPr lang="en-US" sz="2400" baseline="-25000" dirty="0">
                <a:solidFill>
                  <a:schemeClr val="tx2"/>
                </a:solidFill>
                <a:latin typeface="Calibri"/>
                <a:cs typeface="Calibri" panose="020F0502020204030204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96656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1494AE-EAC3-2DFA-9EC7-D025FB42E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96" y="-316630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4800">
                <a:solidFill>
                  <a:schemeClr val="tx2"/>
                </a:solidFill>
                <a:ea typeface="Calibri Light"/>
                <a:cs typeface="Calibri Light"/>
              </a:rPr>
              <a:t>To summarize...</a:t>
            </a:r>
            <a:endParaRPr lang="en-US" sz="480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77182E-68A6-35DC-DB2E-981F8AA74C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097862"/>
              </p:ext>
            </p:extLst>
          </p:nvPr>
        </p:nvGraphicFramePr>
        <p:xfrm>
          <a:off x="1446839" y="3684985"/>
          <a:ext cx="9032846" cy="3851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29" name="TextBox 328">
            <a:extLst>
              <a:ext uri="{FF2B5EF4-FFF2-40B4-BE49-F238E27FC236}">
                <a16:creationId xmlns:a16="http://schemas.microsoft.com/office/drawing/2014/main" id="{1EF027BA-F6D0-F7CD-61FA-787CE46B9177}"/>
              </a:ext>
            </a:extLst>
          </p:cNvPr>
          <p:cNvSpPr txBox="1"/>
          <p:nvPr/>
        </p:nvSpPr>
        <p:spPr>
          <a:xfrm>
            <a:off x="136033" y="1060339"/>
            <a:ext cx="5532241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Ø"/>
            </a:pPr>
            <a:r>
              <a:rPr lang="en-US" sz="2400">
                <a:solidFill>
                  <a:schemeClr val="tx2"/>
                </a:solidFill>
                <a:ea typeface="Calibri"/>
                <a:cs typeface="Calibri"/>
              </a:rPr>
              <a:t>Debridement instruments: used to treat stain, biofilm and calculus. </a:t>
            </a:r>
            <a:r>
              <a:rPr lang="en-US" sz="2400" baseline="-25000">
                <a:solidFill>
                  <a:schemeClr val="tx2"/>
                </a:solidFill>
                <a:ea typeface="Calibri"/>
                <a:cs typeface="Calibri"/>
              </a:rPr>
              <a:t>2</a:t>
            </a:r>
            <a:endParaRPr lang="en-US" sz="2400" baseline="-25000">
              <a:solidFill>
                <a:schemeClr val="tx2"/>
              </a:solidFill>
              <a:cs typeface="Calibri"/>
            </a:endParaRPr>
          </a:p>
          <a:p>
            <a:pPr marL="342900" indent="-342900">
              <a:buFont typeface="Wingdings"/>
              <a:buChar char="Ø"/>
            </a:pPr>
            <a:endParaRPr lang="en-US" sz="2400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>
              <a:buFont typeface="Wingdings"/>
              <a:buChar char="Ø"/>
            </a:pPr>
            <a:r>
              <a:rPr lang="en-US" sz="2400">
                <a:solidFill>
                  <a:schemeClr val="tx2"/>
                </a:solidFill>
                <a:ea typeface="Calibri"/>
                <a:cs typeface="Calibri"/>
              </a:rPr>
              <a:t>Left untreated, can lead to gingivitis and periodontitis. </a:t>
            </a:r>
            <a:r>
              <a:rPr lang="en-US" sz="2400" baseline="-25000">
                <a:solidFill>
                  <a:schemeClr val="tx2"/>
                </a:solidFill>
                <a:ea typeface="Calibri"/>
                <a:cs typeface="Calibri"/>
              </a:rPr>
              <a:t>15</a:t>
            </a:r>
          </a:p>
          <a:p>
            <a:pPr marL="342900" indent="-342900">
              <a:buFont typeface="Wingdings"/>
              <a:buChar char="Ø"/>
            </a:pPr>
            <a:endParaRPr lang="en-US" sz="2400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>
              <a:buFont typeface="Wingdings"/>
              <a:buChar char="Ø"/>
            </a:pPr>
            <a:r>
              <a:rPr lang="en-US" sz="2400">
                <a:solidFill>
                  <a:schemeClr val="tx2"/>
                </a:solidFill>
                <a:ea typeface="Calibri"/>
                <a:cs typeface="Calibri"/>
              </a:rPr>
              <a:t>Hand instruments + ultrasonic instruments have their own benefits and drawbacks. </a:t>
            </a:r>
            <a:r>
              <a:rPr lang="en-US" sz="2400" baseline="-25000">
                <a:solidFill>
                  <a:schemeClr val="tx2"/>
                </a:solidFill>
                <a:ea typeface="Calibri"/>
                <a:cs typeface="Calibri"/>
              </a:rPr>
              <a:t>1,2,8,9,10,11,12,14</a:t>
            </a:r>
          </a:p>
        </p:txBody>
      </p:sp>
      <p:pic>
        <p:nvPicPr>
          <p:cNvPr id="392" name="Graphic 391" descr="Beginning outline">
            <a:extLst>
              <a:ext uri="{FF2B5EF4-FFF2-40B4-BE49-F238E27FC236}">
                <a16:creationId xmlns:a16="http://schemas.microsoft.com/office/drawing/2014/main" id="{B0EC4807-1111-2D7F-D42B-F16FF5838EC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915620" y="52330"/>
            <a:ext cx="914400" cy="91440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B469B9CA-14FB-A0FD-7134-C85FFDEF9772}"/>
              </a:ext>
            </a:extLst>
          </p:cNvPr>
          <p:cNvSpPr txBox="1"/>
          <p:nvPr/>
        </p:nvSpPr>
        <p:spPr>
          <a:xfrm>
            <a:off x="5818282" y="1058077"/>
            <a:ext cx="6299822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Ø"/>
            </a:pPr>
            <a:r>
              <a:rPr lang="en-US" sz="2400">
                <a:solidFill>
                  <a:schemeClr val="tx2"/>
                </a:solidFill>
                <a:cs typeface="Calibri" panose="020F0502020204030204"/>
              </a:rPr>
              <a:t>Instruments can have an impact on the treatment duration, client, clinician and career. </a:t>
            </a:r>
            <a:r>
              <a:rPr lang="en-US" sz="2400" baseline="-25000">
                <a:solidFill>
                  <a:schemeClr val="tx2"/>
                </a:solidFill>
                <a:cs typeface="Calibri" panose="020F0502020204030204"/>
              </a:rPr>
              <a:t>2,8,11</a:t>
            </a:r>
            <a:endParaRPr lang="en-US" sz="2400" baseline="-25000">
              <a:solidFill>
                <a:schemeClr val="tx2"/>
              </a:solidFill>
              <a:ea typeface="Calibri"/>
              <a:cs typeface="Calibri" panose="020F0502020204030204"/>
            </a:endParaRPr>
          </a:p>
          <a:p>
            <a:pPr marL="285750" indent="-285750">
              <a:buFont typeface="Wingdings"/>
              <a:buChar char="Ø"/>
            </a:pPr>
            <a:endParaRPr lang="en-US" sz="2400">
              <a:solidFill>
                <a:schemeClr val="tx2"/>
              </a:solidFill>
              <a:ea typeface="Calibri"/>
              <a:cs typeface="Calibri" panose="020F0502020204030204"/>
            </a:endParaRPr>
          </a:p>
          <a:p>
            <a:pPr marL="285750" indent="-285750">
              <a:buFont typeface="Wingdings"/>
              <a:buChar char="Ø"/>
            </a:pPr>
            <a:r>
              <a:rPr lang="en-US" sz="2400">
                <a:solidFill>
                  <a:schemeClr val="tx2"/>
                </a:solidFill>
                <a:latin typeface="Calibri"/>
                <a:ea typeface="Calibri"/>
                <a:cs typeface="Arial"/>
              </a:rPr>
              <a:t>Dental hygienists prefer to use a combination of both assessment and debridement tools. </a:t>
            </a:r>
            <a:r>
              <a:rPr lang="en-US" sz="2400" baseline="-25000">
                <a:solidFill>
                  <a:schemeClr val="tx2"/>
                </a:solidFill>
                <a:latin typeface="Calibri"/>
                <a:ea typeface="Calibri"/>
                <a:cs typeface="Arial"/>
              </a:rPr>
              <a:t>2</a:t>
            </a:r>
          </a:p>
          <a:p>
            <a:pPr marL="285750" indent="-285750">
              <a:buFont typeface="Wingdings"/>
              <a:buChar char="Ø"/>
            </a:pPr>
            <a:endParaRPr lang="en-US" sz="2400">
              <a:solidFill>
                <a:schemeClr val="tx2"/>
              </a:solidFill>
              <a:latin typeface="Calibri"/>
              <a:ea typeface="Calibri"/>
              <a:cs typeface="Arial"/>
            </a:endParaRPr>
          </a:p>
          <a:p>
            <a:pPr marL="285750" indent="-285750">
              <a:buFont typeface="Wingdings"/>
              <a:buChar char="Ø"/>
            </a:pPr>
            <a:r>
              <a:rPr lang="en-US" sz="2400">
                <a:solidFill>
                  <a:schemeClr val="tx2"/>
                </a:solidFill>
                <a:latin typeface="Calibri"/>
                <a:ea typeface="Calibri"/>
                <a:cs typeface="Arial"/>
              </a:rPr>
              <a:t>The oral condition of the client must be considered while selecting the instrument. </a:t>
            </a:r>
            <a:r>
              <a:rPr lang="en-US" sz="2400" baseline="-25000">
                <a:solidFill>
                  <a:schemeClr val="tx2"/>
                </a:solidFill>
                <a:latin typeface="Calibri"/>
                <a:ea typeface="Calibri"/>
                <a:cs typeface="Arial"/>
              </a:rPr>
              <a:t>2</a:t>
            </a:r>
          </a:p>
          <a:p>
            <a:pPr marL="285750" indent="-285750">
              <a:buFont typeface="Wingdings"/>
              <a:buChar char="Ø"/>
            </a:pPr>
            <a:endParaRPr lang="en-US">
              <a:solidFill>
                <a:schemeClr val="tx2"/>
              </a:solidFill>
              <a:latin typeface="Arial"/>
              <a:ea typeface="Calibri"/>
              <a:cs typeface="Arial"/>
            </a:endParaRPr>
          </a:p>
          <a:p>
            <a:pPr marL="285750" indent="-285750">
              <a:buFont typeface="Wingdings"/>
              <a:buChar char="Ø"/>
            </a:pPr>
            <a:endParaRPr lang="en-US">
              <a:solidFill>
                <a:schemeClr val="tx2"/>
              </a:solidFill>
              <a:latin typeface="Arial"/>
              <a:ea typeface="Calibri"/>
              <a:cs typeface="Arial"/>
            </a:endParaRPr>
          </a:p>
          <a:p>
            <a:pPr marL="285750" indent="-285750">
              <a:buFont typeface="Wingdings"/>
              <a:buChar char="Ø"/>
            </a:pPr>
            <a:endParaRPr lang="en-US">
              <a:solidFill>
                <a:schemeClr val="tx2"/>
              </a:solidFill>
              <a:latin typeface="Arial"/>
              <a:ea typeface="Calibri"/>
              <a:cs typeface="Arial"/>
            </a:endParaRPr>
          </a:p>
          <a:p>
            <a:pPr marL="285750" indent="-285750">
              <a:buFont typeface="Wingdings"/>
              <a:buChar char="Ø"/>
            </a:pPr>
            <a:endParaRPr lang="en-US">
              <a:solidFill>
                <a:schemeClr val="tx2"/>
              </a:solidFill>
              <a:latin typeface="Arial"/>
              <a:ea typeface="Calibri"/>
              <a:cs typeface="Arial"/>
            </a:endParaRPr>
          </a:p>
          <a:p>
            <a:pPr marL="285750" indent="-285750">
              <a:buFont typeface="Wingdings"/>
              <a:buChar char="Ø"/>
            </a:pPr>
            <a:endParaRPr lang="en-US" sz="2400">
              <a:solidFill>
                <a:schemeClr val="tx2"/>
              </a:solidFill>
              <a:latin typeface="Arial"/>
              <a:ea typeface="Calibri"/>
              <a:cs typeface="Arial"/>
            </a:endParaRPr>
          </a:p>
          <a:p>
            <a:pPr marL="285750" indent="-285750">
              <a:buFont typeface="Wingdings"/>
              <a:buChar char="Ø"/>
            </a:pPr>
            <a:endParaRPr lang="en-US" sz="2400">
              <a:solidFill>
                <a:schemeClr val="tx2"/>
              </a:solidFill>
              <a:latin typeface="Arial"/>
              <a:ea typeface="Calibri"/>
              <a:cs typeface="Arial"/>
            </a:endParaRPr>
          </a:p>
          <a:p>
            <a:pPr marL="285750" indent="-285750">
              <a:buFont typeface="Wingdings"/>
              <a:buChar char="Ø"/>
            </a:pPr>
            <a:endParaRPr lang="en-US" sz="2400">
              <a:solidFill>
                <a:schemeClr val="tx2"/>
              </a:solidFill>
              <a:latin typeface="Arial"/>
              <a:ea typeface="Calibri"/>
              <a:cs typeface="Arial"/>
            </a:endParaRPr>
          </a:p>
          <a:p>
            <a:endParaRPr lang="en-US" sz="2400">
              <a:solidFill>
                <a:schemeClr val="tx2"/>
              </a:solidFill>
              <a:latin typeface="Arial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614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CE2C98D-C949-90F4-21C3-A6853D72D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3716" y="564312"/>
            <a:ext cx="5186842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>
                <a:solidFill>
                  <a:schemeClr val="tx2"/>
                </a:solidFill>
                <a:ea typeface="Calibri Light"/>
                <a:cs typeface="Calibri Light"/>
              </a:rPr>
              <a:t>Questions?</a:t>
            </a:r>
            <a:endParaRPr lang="en-US" sz="5200" kern="12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 descr="Question Cat">
            <a:extLst>
              <a:ext uri="{FF2B5EF4-FFF2-40B4-BE49-F238E27FC236}">
                <a16:creationId xmlns:a16="http://schemas.microsoft.com/office/drawing/2014/main" id="{5A380CD6-E3A2-C292-A999-125774BD4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065" y="3090276"/>
            <a:ext cx="26193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27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4FF2767-9994-A695-9FD4-50CBE1581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1764" y="146635"/>
            <a:ext cx="3239179" cy="1571109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tx2"/>
                </a:solidFill>
                <a:ea typeface="Calibri Light"/>
                <a:cs typeface="Calibri Light"/>
              </a:rPr>
              <a:t>Topics:</a:t>
            </a:r>
            <a:endParaRPr lang="en-US" sz="4800" dirty="0">
              <a:solidFill>
                <a:schemeClr val="tx2"/>
              </a:solidFill>
            </a:endParaRPr>
          </a:p>
        </p:txBody>
      </p:sp>
      <p:pic>
        <p:nvPicPr>
          <p:cNvPr id="4" name="Content Placeholder 3" descr="Clipboard with solid fill">
            <a:extLst>
              <a:ext uri="{FF2B5EF4-FFF2-40B4-BE49-F238E27FC236}">
                <a16:creationId xmlns:a16="http://schemas.microsoft.com/office/drawing/2014/main" id="{0E5ECB1D-9528-F2AC-C938-1EF1A4E728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07293" y="329246"/>
            <a:ext cx="914400" cy="914400"/>
          </a:xfr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5A2902F-F8F0-F06B-84BD-E4CA15459147}"/>
              </a:ext>
            </a:extLst>
          </p:cNvPr>
          <p:cNvSpPr txBox="1"/>
          <p:nvPr/>
        </p:nvSpPr>
        <p:spPr>
          <a:xfrm>
            <a:off x="878030" y="1441519"/>
            <a:ext cx="5083825" cy="56938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Introduction.</a:t>
            </a:r>
          </a:p>
          <a:p>
            <a:pPr marL="457200" indent="-457200">
              <a:buFont typeface="Wingdings"/>
              <a:buChar char="Ø"/>
            </a:pPr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What are we removing with instruments?</a:t>
            </a:r>
          </a:p>
          <a:p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About handheld instruments.</a:t>
            </a:r>
            <a:endParaRPr lang="en-US" dirty="0">
              <a:solidFill>
                <a:schemeClr val="tx2"/>
              </a:solidFill>
            </a:endParaRPr>
          </a:p>
          <a:p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Benefits of handheld.</a:t>
            </a:r>
            <a:endParaRPr lang="en-US" dirty="0">
              <a:solidFill>
                <a:schemeClr val="tx2"/>
              </a:solidFill>
            </a:endParaRPr>
          </a:p>
          <a:p>
            <a:pPr marL="457200" indent="-457200">
              <a:buFont typeface="Wingdings"/>
              <a:buChar char="Ø"/>
            </a:pPr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Drawbacks of handheld.</a:t>
            </a:r>
            <a:endParaRPr lang="en-US" dirty="0">
              <a:solidFill>
                <a:schemeClr val="tx2"/>
              </a:solidFill>
            </a:endParaRPr>
          </a:p>
          <a:p>
            <a:pPr marL="457200" indent="-457200">
              <a:buFont typeface="Wingdings"/>
              <a:buChar char="Ø"/>
            </a:pPr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About ultrasonic instruments. </a:t>
            </a:r>
            <a:endParaRPr lang="en-US" dirty="0">
              <a:solidFill>
                <a:schemeClr val="tx2"/>
              </a:solidFill>
            </a:endParaRPr>
          </a:p>
          <a:p>
            <a:pPr marL="457200" indent="-457200">
              <a:buFont typeface="Wingdings"/>
              <a:buChar char="Ø"/>
            </a:pPr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4E3126-D2AF-FA28-EFBF-6646118DE123}"/>
              </a:ext>
            </a:extLst>
          </p:cNvPr>
          <p:cNvSpPr txBox="1"/>
          <p:nvPr/>
        </p:nvSpPr>
        <p:spPr>
          <a:xfrm>
            <a:off x="6309482" y="1437107"/>
            <a:ext cx="5058578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Benefits of ultrasonics.</a:t>
            </a:r>
          </a:p>
          <a:p>
            <a:pPr marL="457200" indent="-457200">
              <a:buFont typeface="Wingdings"/>
              <a:buChar char="Ø"/>
            </a:pPr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Drawbacks of ultrasonics.</a:t>
            </a:r>
            <a:endParaRPr lang="en-US" dirty="0">
              <a:solidFill>
                <a:schemeClr val="tx2"/>
              </a:solidFill>
              <a:cs typeface="Calibri"/>
            </a:endParaRPr>
          </a:p>
          <a:p>
            <a:pPr marL="457200" indent="-457200">
              <a:buFont typeface="Wingdings"/>
              <a:buChar char="Ø"/>
            </a:pPr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Hygienist's preferences.</a:t>
            </a:r>
            <a:endParaRPr lang="en-US" dirty="0">
              <a:solidFill>
                <a:schemeClr val="tx2"/>
              </a:solidFill>
              <a:cs typeface="Calibri" panose="020F0502020204030204"/>
            </a:endParaRPr>
          </a:p>
          <a:p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285750" indent="-28575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  Client specific considerations.</a:t>
            </a:r>
          </a:p>
          <a:p>
            <a:pPr marL="285750" indent="-285750">
              <a:buFont typeface="Wingdings"/>
              <a:buChar char="Ø"/>
            </a:pPr>
            <a:endParaRPr lang="en-US" sz="28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457200" indent="-457200">
              <a:buFont typeface="Wingdings"/>
              <a:buChar char="Ø"/>
            </a:pPr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Gingivitis &amp; periodontal disease.</a:t>
            </a:r>
          </a:p>
        </p:txBody>
      </p:sp>
    </p:spTree>
    <p:extLst>
      <p:ext uri="{BB962C8B-B14F-4D97-AF65-F5344CB8AC3E}">
        <p14:creationId xmlns:p14="http://schemas.microsoft.com/office/powerpoint/2010/main" val="143452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02A694-C23A-CF91-4E9D-870C562AE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AC66B202-4615-8F38-922D-6044AFF2D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5DFBB3E-03D7-7181-BEF4-B515DC058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CDE189-FACF-00E0-5B68-80FEB49C0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5459" y="399552"/>
            <a:ext cx="6196391" cy="9683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b="1">
                <a:solidFill>
                  <a:schemeClr val="tx2"/>
                </a:solidFill>
                <a:latin typeface="Calibri"/>
                <a:cs typeface="Calibri"/>
              </a:rPr>
              <a:t>LITERATURE</a:t>
            </a:r>
            <a:r>
              <a:rPr lang="en-US" sz="5200" b="1" kern="1200">
                <a:solidFill>
                  <a:schemeClr val="tx2"/>
                </a:solidFill>
                <a:latin typeface="Calibri"/>
                <a:cs typeface="Calibri"/>
              </a:rPr>
              <a:t> CITED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188B31A-2DA4-F08B-1506-10C158838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899E2E5-E09D-42AD-6052-51B7C72F0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9F71FB77-F546-953D-F015-5F81B57ED3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3784AFF-E758-465B-8277-8A7C7E354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0D905BC-5283-EC5D-DDC3-96281DA9B4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65CEAED-6361-7466-9A7A-BAD088FD0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114799"/>
            <a:ext cx="3655725" cy="2743201"/>
            <a:chOff x="-305" y="-1"/>
            <a:chExt cx="3832880" cy="2876136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7A37AA4-8782-62F2-AEEC-7735F972E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CBFC517D-167F-B3D8-E62C-734A07BE63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BB2940FA-73D7-BD58-9889-A82250E7F3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D39A519C-9B22-57A1-CFF4-42E79655CA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1A24562-A29E-5572-43DD-A1E4E6F6CA69}"/>
              </a:ext>
            </a:extLst>
          </p:cNvPr>
          <p:cNvSpPr txBox="1"/>
          <p:nvPr/>
        </p:nvSpPr>
        <p:spPr>
          <a:xfrm>
            <a:off x="497187" y="1766888"/>
            <a:ext cx="11399762" cy="427809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457200"/>
            <a:r>
              <a:rPr lang="en-CA" sz="1600" dirty="0">
                <a:latin typeface="Times New Roman"/>
                <a:ea typeface="Yu Mincho"/>
                <a:cs typeface="Times New Roman"/>
              </a:rPr>
              <a:t>1. </a:t>
            </a:r>
            <a:r>
              <a:rPr lang="en-CA" sz="1600" dirty="0" err="1">
                <a:latin typeface="Times New Roman"/>
                <a:ea typeface="Yu Mincho"/>
                <a:cs typeface="Times New Roman"/>
              </a:rPr>
              <a:t>Asadoorian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J,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Botbyl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D, Goulding M. Evaluating ultrasonic instrumentation curricular change: an observational comparison	 study. Can J Dent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Hyg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[Internet]. 2022 Oct [cited 2023 Dec 27];56(3): 115-122. Available from: PMID: </a:t>
            </a:r>
            <a:r>
              <a:rPr lang="en-CA" sz="1600" u="sng" dirty="0">
                <a:effectLst/>
                <a:latin typeface="Times New Roman"/>
                <a:ea typeface="Yu Mincho"/>
                <a:cs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36451992</a:t>
            </a:r>
            <a:endParaRPr lang="en-CA" sz="1600" dirty="0">
              <a:effectLst/>
              <a:latin typeface="Times New Roman"/>
              <a:ea typeface="Yu Mincho"/>
              <a:cs typeface="Times New Roman"/>
            </a:endParaRPr>
          </a:p>
          <a:p>
            <a:pPr indent="457200"/>
            <a:endParaRPr lang="en-CA" sz="1600" dirty="0">
              <a:effectLst/>
              <a:latin typeface="Times New Roman" panose="02020603050405020304" pitchFamily="18" charset="0"/>
              <a:ea typeface="Yu Mincho" panose="02020400000000000000" pitchFamily="18" charset="-128"/>
            </a:endParaRPr>
          </a:p>
          <a:p>
            <a:pPr marL="457200" indent="-457200"/>
            <a:r>
              <a:rPr lang="en-CA" sz="1600" dirty="0">
                <a:latin typeface="Times New Roman"/>
                <a:ea typeface="Yu Mincho"/>
                <a:cs typeface="Times New Roman"/>
              </a:rPr>
              <a:t>2. Bowen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DM,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Pieren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JA. Darby and Walsh Dental hygiene: theory and practice. 5</a:t>
            </a:r>
            <a:r>
              <a:rPr lang="en-CA" sz="1600" baseline="30000" dirty="0">
                <a:effectLst/>
                <a:latin typeface="Times New Roman"/>
                <a:ea typeface="Yu Mincho"/>
                <a:cs typeface="Times New Roman"/>
              </a:rPr>
              <a:t>th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ed. Riverport Lane, Maryland heights, MO: Elsevier; 	2020. p. 143-63, 414-55</a:t>
            </a:r>
            <a:r>
              <a:rPr lang="en-CA" sz="1600" dirty="0">
                <a:latin typeface="Times New Roman"/>
                <a:ea typeface="Yu Mincho"/>
                <a:cs typeface="Times New Roman"/>
              </a:rPr>
              <a:t>, 252-8.</a:t>
            </a:r>
            <a:endParaRPr lang="en-CA" sz="1600" dirty="0">
              <a:effectLst/>
              <a:latin typeface="Times New Roman"/>
              <a:ea typeface="Yu Mincho"/>
              <a:cs typeface="Times New Roman"/>
            </a:endParaRPr>
          </a:p>
          <a:p>
            <a:endParaRPr lang="en-CA" sz="1600" kern="1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pPr marL="457200" indent="-457200"/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3. Chen A, Ghaffar H,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Haslina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T, Hassan A. Review of bacterial colonization on dental implants with various hygiene instruments.	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Cureus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[Internet]. 2023 Oct 22 [cited 2023 Dec 27]; 15(10):1-8. Available from:</a:t>
            </a:r>
            <a:r>
              <a:rPr lang="en-CA" sz="1600" u="none" strike="noStrike" dirty="0">
                <a:effectLst/>
                <a:latin typeface="Times New Roman"/>
                <a:ea typeface="Yu Mincho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CA" sz="1600" u="sng" dirty="0">
                <a:effectLst/>
                <a:latin typeface="Times New Roman"/>
                <a:ea typeface="Yu Mincho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Review of Bacterial Colonization on	Dental Implants With Various Hygiene Instruments - PMC (nih.gov)</a:t>
            </a:r>
            <a:endParaRPr lang="en-CA" sz="1600" dirty="0">
              <a:effectLst/>
              <a:latin typeface="Times New Roman"/>
              <a:ea typeface="Yu Mincho"/>
              <a:cs typeface="Times New Roman"/>
            </a:endParaRPr>
          </a:p>
          <a:p>
            <a:endParaRPr lang="en-CA" sz="1600" kern="1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4.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Drisko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C, Cochran D,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Blieden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T,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Bouwsma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O, Cohen R,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Damoulis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P, Fine J, Greenstein G, Hinrichs J,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Somerman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M,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Iacono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V, Genco	 R.</a:t>
            </a:r>
            <a:r>
              <a:rPr lang="en-CA" sz="1600" dirty="0">
                <a:latin typeface="Times New Roman"/>
                <a:ea typeface="Yu Mincho"/>
                <a:cs typeface="Times New Roman"/>
              </a:rPr>
              <a:t> 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Position paper: sonic and ultrasonic scalers in periodontics. J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Periodontol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2000 Nov [cited 2023 Dec 28];71(11):1792-801</a:t>
            </a:r>
            <a:r>
              <a:rPr lang="en-CA" sz="1600" dirty="0">
                <a:latin typeface="Times New Roman"/>
                <a:ea typeface="Yu Mincho"/>
                <a:cs typeface="Times New Roman"/>
              </a:rPr>
              <a:t> 	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Available from:  </a:t>
            </a:r>
            <a:r>
              <a:rPr lang="en-CA" sz="1600" u="sng" dirty="0">
                <a:effectLst/>
                <a:latin typeface="Times New Roman"/>
                <a:ea typeface="Yu Mincho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https://pubmed.ncbi.nlm.nih.gov/11128930/</a:t>
            </a:r>
            <a:endParaRPr lang="en-CA" sz="1600" dirty="0">
              <a:effectLst/>
              <a:latin typeface="Times New Roman"/>
              <a:ea typeface="Yu Mincho"/>
              <a:cs typeface="Times New Roman"/>
            </a:endParaRPr>
          </a:p>
          <a:p>
            <a:endParaRPr lang="en-CA" sz="1600" kern="1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  <a:p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5.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Drisko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CL. Scaling and root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planing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without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overinstrumentation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: hand versus power-driven scalers.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Curr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Opin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Periodontol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1993		 [cited 2023 Dec 28];78-88.Available from: </a:t>
            </a:r>
            <a:r>
              <a:rPr lang="en-CA" sz="1600" u="sng" dirty="0">
                <a:effectLst/>
                <a:latin typeface="Times New Roman"/>
                <a:ea typeface="Yu Mincho"/>
                <a:cs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https://pubmed.ncbi.nlm.nih.gov/8401851/</a:t>
            </a:r>
            <a:endParaRPr lang="en-CA" sz="1600" dirty="0">
              <a:effectLst/>
              <a:latin typeface="Times New Roman"/>
              <a:ea typeface="Yu Mincho"/>
              <a:cs typeface="Times New Roman"/>
            </a:endParaRPr>
          </a:p>
          <a:p>
            <a:endParaRPr lang="en-CA" sz="1600" dirty="0">
              <a:effectLst/>
              <a:latin typeface="Times New Roman" panose="02020603050405020304" pitchFamily="18" charset="0"/>
              <a:ea typeface="Yu Mincho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3925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8EB6E95-9C89-4CFF-A598-F278D0DFB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74CD0F4-EA2A-4E5D-AE73-1112C1CA2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D9ABDA-F1A0-6F9D-32F8-933A0C5F8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5459" y="399552"/>
            <a:ext cx="6196391" cy="9683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b="1" dirty="0">
                <a:solidFill>
                  <a:schemeClr val="tx2"/>
                </a:solidFill>
                <a:latin typeface="Calibri"/>
                <a:cs typeface="Calibri"/>
              </a:rPr>
              <a:t>LITERATURE</a:t>
            </a:r>
            <a:r>
              <a:rPr lang="en-US" sz="5200" b="1" kern="1200" dirty="0">
                <a:solidFill>
                  <a:schemeClr val="tx2"/>
                </a:solidFill>
                <a:latin typeface="Calibri"/>
                <a:cs typeface="Calibri"/>
              </a:rPr>
              <a:t> CITED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EDC8FC-C3D1-4FE4-8E66-29767478D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1638344-E7F0-4958-8208-ADCB822569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E1970FB-4D97-4834-84EC-E48B27CC19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EA7D5D6-1774-4826-A365-56CA591C9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C9CE5CDD-EDFB-416F-889C-A7DB46AA9A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BC136B2-4D8D-4561-95D5-56167F411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114799"/>
            <a:ext cx="3655725" cy="2743201"/>
            <a:chOff x="-305" y="-1"/>
            <a:chExt cx="3832880" cy="2876136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2C3B060E-7597-4B31-9EBE-16DBC974CD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37A35E4-8449-4A65-9CFF-F87916203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25774B36-1747-45AE-82C4-C5BA90C518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0022F94E-D4FB-4369-A3EE-7D82330BA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8B21B645-8D5B-6905-4B9C-5D4B5629F38C}"/>
              </a:ext>
            </a:extLst>
          </p:cNvPr>
          <p:cNvSpPr txBox="1"/>
          <p:nvPr/>
        </p:nvSpPr>
        <p:spPr>
          <a:xfrm>
            <a:off x="613887" y="3864254"/>
            <a:ext cx="10569627" cy="52322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indent="-457200"/>
            <a:endParaRPr lang="en-CA" sz="1600" kern="100" dirty="0">
              <a:solidFill>
                <a:schemeClr val="bg2">
                  <a:lumMod val="50000"/>
                </a:schemeClr>
              </a:solidFill>
              <a:latin typeface="Calibri"/>
              <a:ea typeface="Calibri"/>
              <a:cs typeface="Calibri"/>
            </a:endParaRPr>
          </a:p>
          <a:p>
            <a:pPr indent="-457200"/>
            <a:endParaRPr lang="en-CA" sz="1200" u="sng" kern="100" dirty="0">
              <a:solidFill>
                <a:schemeClr val="bg2">
                  <a:lumMod val="50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1057CA-268B-5BB7-D649-905B6A0CABFB}"/>
              </a:ext>
            </a:extLst>
          </p:cNvPr>
          <p:cNvSpPr txBox="1"/>
          <p:nvPr/>
        </p:nvSpPr>
        <p:spPr>
          <a:xfrm>
            <a:off x="612677" y="1603603"/>
            <a:ext cx="11061903" cy="50167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514350" indent="-514350"/>
            <a:r>
              <a:rPr lang="en-CA" sz="1600" dirty="0">
                <a:latin typeface="Times New Roman"/>
                <a:ea typeface="Yu Mincho"/>
                <a:cs typeface="Times New Roman"/>
              </a:rPr>
              <a:t>6. Guha P, Mohan A, Kandaswamy E. Treatment of periodontitis affecting human primary teeth-a systematic review. Dent J 	(Basel) [Internet]. 2023 Jul 14 [cited 2024 Jan 05];11(7):171. Available from: </a:t>
            </a:r>
            <a:r>
              <a:rPr lang="en-CA" sz="1600" dirty="0">
                <a:latin typeface="Times New Roman"/>
                <a:ea typeface="Yu Mincho"/>
                <a:cs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https://www.mdpi.com/2388548</a:t>
            </a:r>
            <a:endParaRPr lang="en-US" sz="1600" dirty="0">
              <a:latin typeface="Times New Roman"/>
              <a:ea typeface="Yu Mincho"/>
              <a:cs typeface="Times New Roman"/>
            </a:endParaRPr>
          </a:p>
          <a:p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/>
              <a:ea typeface="Yu Mincho"/>
              <a:cs typeface="Calibri"/>
            </a:endParaRPr>
          </a:p>
          <a:p>
            <a:pPr marL="514350" indent="-514350"/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/>
                <a:ea typeface="Yu Mincho"/>
                <a:cs typeface="Calibri"/>
              </a:rPr>
              <a:t>7.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/>
                <a:ea typeface="Yu Mincho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https://dhnewswire.odha.on.ca/the-systemic-inflammatory-response-following-hand-instrumentation-versus-ultrasonic-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Times New Roman"/>
                <a:ea typeface="Yu Mincho"/>
                <a:cs typeface="Calibri"/>
              </a:rPr>
              <a:t>	instrumentation/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Times New Roman"/>
              <a:ea typeface="Yu Mincho"/>
              <a:cs typeface="Times New Roman"/>
            </a:endParaRPr>
          </a:p>
          <a:p>
            <a:endParaRPr lang="en-CA" sz="1600" dirty="0">
              <a:latin typeface="Times New Roman"/>
              <a:ea typeface="Yu Mincho"/>
              <a:cs typeface="Times New Roman"/>
            </a:endParaRPr>
          </a:p>
          <a:p>
            <a:pPr marL="514350" indent="-514350"/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8. Johnson CR, Kanji Z. The impact of occupation-related musculoskeletal disorders on dental hygienists. The Can J Dent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Hyg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	[Internet]. June 1 2016 [cited Dec 30]; 50(2): 72-79. Available from: 	</a:t>
            </a:r>
            <a:r>
              <a:rPr lang="en-CA" sz="1600" u="sng" dirty="0">
                <a:effectLst/>
                <a:latin typeface="Times New Roman"/>
                <a:ea typeface="Yu Mincho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https://files.cdha.ca/profession/journal/2242.pdf</a:t>
            </a:r>
            <a:endParaRPr lang="en-CA" sz="1600" dirty="0">
              <a:effectLst/>
              <a:latin typeface="Times New Roman"/>
              <a:ea typeface="Yu Mincho"/>
              <a:cs typeface="Times New Roman"/>
            </a:endParaRPr>
          </a:p>
          <a:p>
            <a:pPr indent="457200"/>
            <a:endParaRPr lang="en-CA" sz="1600" dirty="0">
              <a:effectLst/>
              <a:latin typeface="Times New Roman" panose="02020603050405020304" pitchFamily="18" charset="0"/>
              <a:ea typeface="Yu Mincho" panose="02020400000000000000" pitchFamily="18" charset="-128"/>
            </a:endParaRPr>
          </a:p>
          <a:p>
            <a:pPr marL="457200" indent="-457200"/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9.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Oza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R, Sharma V, Multani P, Balsara K, Bajaj P,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Dhadse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P. Comparing the effectiveness of ultrasonic instruments over manual 	instruments for scaling and root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planing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in patients with chronic periodontitis: A systematic review and meta-analysis. 	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Cureus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[Internet]. 2022 Nov 13 [cited 2023 Dec 28];14(11):1-11. Available from: 	</a:t>
            </a:r>
            <a:r>
              <a:rPr lang="en-CA" sz="1600" u="sng" dirty="0">
                <a:effectLst/>
                <a:latin typeface="Times New Roman"/>
                <a:ea typeface="Yu Mincho"/>
                <a:cs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https://pubmed.ncbi.nlm.nih.gov/36532917/#:~:text=PMID%3A%2036532917,10.7759/cureus.31463</a:t>
            </a:r>
            <a:endParaRPr lang="en-CA" sz="1600" dirty="0">
              <a:effectLst/>
              <a:latin typeface="Times New Roman"/>
              <a:ea typeface="Yu Mincho"/>
              <a:cs typeface="Times New Roman"/>
            </a:endParaRPr>
          </a:p>
          <a:p>
            <a:pPr marL="457200" marR="457200" indent="-457200"/>
            <a:endParaRPr lang="en-CA" sz="1600" dirty="0">
              <a:effectLst/>
              <a:latin typeface="Times New Roman" panose="02020603050405020304" pitchFamily="18" charset="0"/>
              <a:ea typeface="Yu Mincho" panose="02020400000000000000" pitchFamily="18" charset="-128"/>
            </a:endParaRPr>
          </a:p>
          <a:p>
            <a:pPr marL="457200" marR="457200" indent="-457200"/>
            <a:r>
              <a:rPr lang="en-CA" sz="1600" dirty="0">
                <a:effectLst/>
                <a:latin typeface="Times New Roman" panose="02020603050405020304" pitchFamily="18" charset="0"/>
                <a:ea typeface="Yu Mincho" panose="02020400000000000000" pitchFamily="18" charset="-128"/>
              </a:rPr>
              <a:t>10. Patel J, Rai J, Shah N. Comparative evaluation of hand scaling versus ultrasonic scaling in the treatment of chronic 	periodontitis: A comparative study. Int J Sci Res [Internet]. 2018 July 21 [cited 2023 Dec 27];7(5):24-7. Available 	from:</a:t>
            </a:r>
            <a:r>
              <a:rPr lang="en-CA" sz="1600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CA" sz="1600" u="sng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Comparative Evaluation of Hand Scaling Versus Ultrasonic Scaling In the Treatment of Chronic Periodontitis: 	A Comparative Study - Current Issue - IJSR (worldwidejournals.com)</a:t>
            </a:r>
            <a:endParaRPr lang="en-CA" sz="1600" dirty="0">
              <a:effectLst/>
              <a:latin typeface="Times New Roman" panose="02020603050405020304" pitchFamily="18" charset="0"/>
              <a:ea typeface="Yu Mincho" panose="02020400000000000000" pitchFamily="18" charset="-128"/>
            </a:endParaRPr>
          </a:p>
          <a:p>
            <a:endParaRPr lang="en-CA" sz="1600" dirty="0">
              <a:effectLst/>
              <a:latin typeface="Times New Roman" panose="02020603050405020304" pitchFamily="18" charset="0"/>
              <a:ea typeface="Yu Mincho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68929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BB4F6DB-4220-4665-B776-A8A309704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8715" y="236178"/>
            <a:ext cx="5329506" cy="1059920"/>
          </a:xfrm>
        </p:spPr>
        <p:txBody>
          <a:bodyPr>
            <a:noAutofit/>
          </a:bodyPr>
          <a:lstStyle/>
          <a:p>
            <a:r>
              <a:rPr lang="en-US" sz="5200" b="1">
                <a:solidFill>
                  <a:schemeClr val="tx2"/>
                </a:solidFill>
                <a:latin typeface="Calibri"/>
                <a:cs typeface="Calibri"/>
              </a:rPr>
              <a:t>LITERATURE</a:t>
            </a:r>
            <a:r>
              <a:rPr lang="en-US" sz="5200" b="1" kern="1200">
                <a:solidFill>
                  <a:schemeClr val="tx2"/>
                </a:solidFill>
                <a:latin typeface="Calibri"/>
                <a:cs typeface="Calibri"/>
              </a:rPr>
              <a:t> CITED</a:t>
            </a:r>
            <a:endParaRPr lang="en-US" sz="5200">
              <a:solidFill>
                <a:schemeClr val="tx2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3582FB8-C618-116F-FD93-34C2956311F9}"/>
              </a:ext>
            </a:extLst>
          </p:cNvPr>
          <p:cNvSpPr>
            <a:spLocks noGrp="1"/>
          </p:cNvSpPr>
          <p:nvPr/>
        </p:nvSpPr>
        <p:spPr>
          <a:xfrm>
            <a:off x="633791" y="1118794"/>
            <a:ext cx="11106653" cy="541585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600" dirty="0">
                <a:latin typeface="Times New Roman"/>
                <a:ea typeface="Yu Mincho"/>
                <a:cs typeface="Times New Roman"/>
              </a:rPr>
              <a:t>11. Patton KT, Bell F, Thompson T, Williamson P. The human body in health &amp; disease. 8</a:t>
            </a:r>
            <a:r>
              <a:rPr lang="en-CA" sz="1100" baseline="30000" dirty="0">
                <a:latin typeface="Times New Roman"/>
                <a:ea typeface="Yu Mincho"/>
                <a:cs typeface="Times New Roman"/>
              </a:rPr>
              <a:t>th</a:t>
            </a:r>
            <a:r>
              <a:rPr lang="en-CA" sz="1600" dirty="0">
                <a:latin typeface="Times New Roman"/>
                <a:ea typeface="Yu Mincho"/>
                <a:cs typeface="Times New Roman"/>
              </a:rPr>
              <a:t> ed. Riverport Lane, St Louis, MO: 	Elsevier; 2024. p. 240-1.</a:t>
            </a:r>
            <a:endParaRPr lang="en-US" sz="1600" dirty="0">
              <a:latin typeface="Times New Roman"/>
              <a:ea typeface="Yu Mincho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CA" sz="1600" dirty="0">
              <a:latin typeface="Calibri"/>
              <a:ea typeface="Yu Mincho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600" dirty="0">
                <a:latin typeface="Times New Roman"/>
                <a:ea typeface="Yu Mincho"/>
                <a:cs typeface="Times New Roman"/>
              </a:rPr>
              <a:t>12. Ryan D, Darby M, Bauman D, Tolle S, Naik D. Effects of ultrasonic scaling and hand-activated scaling on tactile sensitivity in 	dental hygiene students. J Dent </a:t>
            </a:r>
            <a:r>
              <a:rPr lang="en-CA" sz="1600" dirty="0" err="1">
                <a:latin typeface="Times New Roman"/>
                <a:ea typeface="Yu Mincho"/>
                <a:cs typeface="Times New Roman"/>
              </a:rPr>
              <a:t>Hyg</a:t>
            </a:r>
            <a:r>
              <a:rPr lang="en-CA" sz="1600" dirty="0">
                <a:latin typeface="Times New Roman"/>
                <a:ea typeface="Yu Mincho"/>
                <a:cs typeface="Times New Roman"/>
              </a:rPr>
              <a:t>. [Internet]. 2005 [cited 2024 Jan 1];79(1). Available from: </a:t>
            </a:r>
            <a:r>
              <a:rPr lang="en-CA" sz="1600" dirty="0">
                <a:latin typeface="Times New Roman"/>
                <a:ea typeface="Yu Mincho"/>
                <a:cs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Effects of Ultrasonic 	Scaling and Hand- Activated Scaling on Tactile Sensitivity in Dental Hygiene Students</a:t>
            </a:r>
            <a:endParaRPr lang="en-CA" sz="1600" dirty="0">
              <a:latin typeface="Times New Roman"/>
              <a:ea typeface="Yu Mincho"/>
              <a:cs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None/>
            </a:pPr>
            <a:endParaRPr lang="en-CA" sz="1600" dirty="0">
              <a:latin typeface="Times New Roman"/>
              <a:ea typeface="Yu Mincho"/>
              <a:cs typeface="Times New Roman"/>
            </a:endParaRPr>
          </a:p>
          <a:p>
            <a:pPr marL="457200" indent="-457200">
              <a:buNone/>
            </a:pPr>
            <a:r>
              <a:rPr lang="en-CA" sz="1600" u="none" strike="noStrike" dirty="0">
                <a:effectLst/>
                <a:latin typeface="Times New Roman"/>
                <a:ea typeface="Yu Mincho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13. Suedbeck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JR, </a:t>
            </a:r>
            <a:r>
              <a:rPr lang="en-CA" sz="1600" u="none" strike="noStrike" dirty="0">
                <a:effectLst/>
                <a:latin typeface="Times New Roman"/>
                <a:ea typeface="Yu Mincho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Russell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D, </a:t>
            </a:r>
            <a:r>
              <a:rPr lang="en-CA" sz="1600" u="none" strike="noStrike" dirty="0">
                <a:effectLst/>
                <a:latin typeface="Times New Roman"/>
                <a:ea typeface="Yu Mincho"/>
                <a:cs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Armitano-Lago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C, </a:t>
            </a:r>
            <a:r>
              <a:rPr lang="en-CA" sz="1600" u="none" strike="noStrike" dirty="0">
                <a:effectLst/>
                <a:latin typeface="Times New Roman"/>
                <a:ea typeface="Yu Mincho"/>
                <a:cs typeface="Times New Roman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Ludwig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 EA. The effect of dental hygiene instrument handles on muscle activity 	production. Int J of Dent </a:t>
            </a:r>
            <a:r>
              <a:rPr lang="en-CA" sz="1600" dirty="0" err="1">
                <a:effectLst/>
                <a:latin typeface="Times New Roman"/>
                <a:ea typeface="Yu Mincho"/>
                <a:cs typeface="Times New Roman"/>
              </a:rPr>
              <a:t>Hyg</a:t>
            </a: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. [Internet]. 2023 Sept 18 [Cited 2024 Jan 5];21:731-37. Available from: 	</a:t>
            </a:r>
            <a:r>
              <a:rPr lang="en-CA" sz="1600" u="sng" dirty="0">
                <a:effectLst/>
                <a:latin typeface="Times New Roman"/>
                <a:ea typeface="Yu Mincho"/>
                <a:cs typeface="Times New Roman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https://onlinelibrary.wiley.com/doi/full/10.1111/idh.12750</a:t>
            </a:r>
            <a:br>
              <a:rPr lang="en-CA" sz="1600" u="none" strike="noStrike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n-CA" sz="1600" dirty="0">
              <a:effectLst/>
              <a:latin typeface="Times New Roman" panose="02020603050405020304" pitchFamily="18" charset="0"/>
              <a:ea typeface="Yu Mincho" panose="02020400000000000000" pitchFamily="18" charset="-128"/>
              <a:cs typeface="Times New Roman"/>
            </a:endParaRPr>
          </a:p>
          <a:p>
            <a:pPr marL="457200" indent="-457200">
              <a:buNone/>
            </a:pPr>
            <a:r>
              <a:rPr lang="en-CA" sz="1600" dirty="0">
                <a:effectLst/>
                <a:latin typeface="Times New Roman"/>
                <a:ea typeface="Yu Mincho"/>
                <a:cs typeface="Times New Roman"/>
              </a:rPr>
              <a:t>14. Yan Y, Zhan Y, Wang X, Hou J. Clinical evaluation of ultrasonic subgingival debridement versus ultrasonic subgingival scaling 	combined with manual root plaining in the treatment of periodontitis: study protocol for a randomized controlled trial. 	Trials [Internet]. 2020 Jan 28 [cited 2023 Dec 27];21(1):1-7. Available from: </a:t>
            </a:r>
            <a:r>
              <a:rPr lang="en-CA" sz="1600" u="sng" dirty="0">
                <a:effectLst/>
                <a:latin typeface="Times New Roman"/>
                <a:ea typeface="Yu Mincho"/>
                <a:cs typeface="Times New Roman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https://doi.org/10.1186/s13063-019-4031-y</a:t>
            </a:r>
          </a:p>
          <a:p>
            <a:pPr marL="457200" indent="-457200">
              <a:buNone/>
            </a:pPr>
            <a:r>
              <a:rPr lang="en-CA" sz="1600" dirty="0">
                <a:latin typeface="Times New Roman"/>
                <a:ea typeface="Yu Mincho"/>
                <a:cs typeface="Times New Roman"/>
              </a:rPr>
              <a:t>15.</a:t>
            </a:r>
            <a:r>
              <a:rPr lang="en-CA" dirty="0">
                <a:latin typeface="Times New Roman"/>
                <a:ea typeface="Yu Mincho"/>
                <a:cs typeface="Times New Roman"/>
              </a:rPr>
              <a:t> </a:t>
            </a:r>
            <a:r>
              <a:rPr lang="en-CA" sz="1600" dirty="0">
                <a:latin typeface="Times New Roman"/>
                <a:ea typeface="Yu Mincho"/>
                <a:cs typeface="Times New Roman"/>
              </a:rPr>
              <a:t>Periodontal disease | oral health conditions | division of oral health | CDC [internet]. 2018 [cited Jan24 2024] Available 	from: </a:t>
            </a:r>
            <a:r>
              <a:rPr lang="en-CA" sz="1600" u="sng" dirty="0">
                <a:latin typeface="Times New Roman"/>
                <a:ea typeface="Yu Mincho"/>
                <a:cs typeface="Times New Roman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en-CA" sz="1600" u="sng" dirty="0">
                <a:latin typeface="Times New Roman"/>
                <a:ea typeface="+mn-lt"/>
                <a:cs typeface="Times New Roman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://www.cdc.gov/oralhealth/conditions/periodontal-disease.html</a:t>
            </a:r>
            <a:r>
              <a:rPr lang="en-CA" sz="1600" u="sng" dirty="0">
                <a:latin typeface="Times New Roman"/>
                <a:ea typeface="+mn-lt"/>
                <a:cs typeface="Times New Roman"/>
              </a:rPr>
              <a:t> </a:t>
            </a:r>
            <a:endParaRPr lang="en-CA" sz="1600" u="sng" dirty="0">
              <a:latin typeface="Times New Roman"/>
              <a:ea typeface="Yu Minch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205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6C9FDC-4231-FF3B-BC1D-4A8D567E5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961" y="653387"/>
            <a:ext cx="9833548" cy="1066802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  <a:cs typeface="Calibri Light"/>
              </a:rPr>
              <a:t>Introduction:</a:t>
            </a:r>
            <a:endParaRPr lang="en-US" sz="3600" dirty="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D503F-1B28-B0B8-EB67-40380F9A8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961" y="2089023"/>
            <a:ext cx="9833548" cy="35769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  <a:cs typeface="Calibri"/>
              </a:rPr>
              <a:t>What are handheld and ultrasonic instruments?</a:t>
            </a:r>
            <a:endParaRPr lang="en-US" sz="24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ea typeface="Calibri"/>
              <a:cs typeface="Calibri"/>
            </a:endParaRPr>
          </a:p>
          <a:p>
            <a:r>
              <a:rPr lang="en-US" sz="2400" dirty="0">
                <a:solidFill>
                  <a:schemeClr val="tx2"/>
                </a:solidFill>
                <a:cs typeface="Calibri"/>
              </a:rPr>
              <a:t>Choice Between hand </a:t>
            </a:r>
            <a:r>
              <a:rPr lang="en-US" sz="2400">
                <a:solidFill>
                  <a:schemeClr val="tx2"/>
                </a:solidFill>
                <a:cs typeface="Calibri"/>
              </a:rPr>
              <a:t>tools</a:t>
            </a:r>
            <a:r>
              <a:rPr lang="en-US" sz="2400" dirty="0">
                <a:solidFill>
                  <a:schemeClr val="tx2"/>
                </a:solidFill>
                <a:cs typeface="Calibri"/>
              </a:rPr>
              <a:t> and ultrasonic instruments.</a:t>
            </a:r>
            <a:endParaRPr lang="en-US" sz="24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ea typeface="Calibri"/>
              <a:cs typeface="Calibri"/>
            </a:endParaRPr>
          </a:p>
          <a:p>
            <a:r>
              <a:rPr lang="en-US" sz="2400" dirty="0">
                <a:solidFill>
                  <a:schemeClr val="tx2"/>
                </a:solidFill>
                <a:cs typeface="Calibri"/>
              </a:rPr>
              <a:t>Evolution of Dental instruments.</a:t>
            </a:r>
            <a:r>
              <a:rPr lang="en-US" sz="2400">
                <a:solidFill>
                  <a:schemeClr val="tx2"/>
                </a:solidFill>
                <a:cs typeface="Calibri"/>
              </a:rPr>
              <a:t> </a:t>
            </a:r>
            <a:endParaRPr lang="en-US" sz="2400" baseline="-25000">
              <a:solidFill>
                <a:schemeClr val="tx2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ea typeface="Calibri"/>
              <a:cs typeface="Calibri"/>
            </a:endParaRPr>
          </a:p>
          <a:p>
            <a:r>
              <a:rPr lang="en-US" sz="2400" dirty="0">
                <a:solidFill>
                  <a:schemeClr val="tx2"/>
                </a:solidFill>
                <a:cs typeface="Calibri"/>
              </a:rPr>
              <a:t>Focus Areas.</a:t>
            </a:r>
            <a:endParaRPr lang="en-US" sz="2400" dirty="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sz="1800" dirty="0">
              <a:solidFill>
                <a:schemeClr val="tx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521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BEBFA723-5A7B-472D-ABD7-1526B8D3A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33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6B27065-399A-4CF7-BF70-CF79B9848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33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F22986C-DDF7-4109-9D6A-006800D6B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6" y="52996"/>
            <a:ext cx="6093363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C025298-F835-4B83-A3A3-6555157E0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17106C81-A3F0-4DA0-9368-6BBCDB964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B3B35E8-1AF4-4D76-93A5-B0B088408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C52964-2C17-6305-0EB0-7E69E0E8C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357" y="1588111"/>
            <a:ext cx="3732321" cy="195558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are we removing with instruments</a:t>
            </a:r>
            <a:r>
              <a:rPr lang="en-US">
                <a:solidFill>
                  <a:schemeClr val="tx2"/>
                </a:solidFill>
              </a:rPr>
              <a:t>?</a:t>
            </a:r>
            <a:br>
              <a:rPr lang="en-US" sz="3200">
                <a:ea typeface="Calibri Light"/>
                <a:cs typeface="Calibri Light"/>
              </a:rPr>
            </a:br>
            <a:br>
              <a:rPr lang="en-US" sz="3200">
                <a:ea typeface="Calibri Light"/>
                <a:cs typeface="Calibri Light"/>
              </a:rPr>
            </a:br>
            <a:br>
              <a:rPr lang="en-US" sz="3200">
                <a:ea typeface="Calibri Light"/>
                <a:cs typeface="Calibri Light"/>
              </a:rPr>
            </a:br>
            <a:br>
              <a:rPr lang="en-US" sz="3200">
                <a:ea typeface="Calibri Light"/>
                <a:cs typeface="Calibri Light"/>
              </a:rPr>
            </a:br>
            <a:br>
              <a:rPr lang="en-US" sz="3200">
                <a:ea typeface="Calibri Light"/>
                <a:cs typeface="Calibri Light"/>
              </a:rPr>
            </a:br>
            <a:br>
              <a:rPr lang="en-US" sz="3200">
                <a:ea typeface="Calibri Light"/>
                <a:cs typeface="Calibri Light"/>
              </a:rPr>
            </a:br>
            <a:endParaRPr lang="en-US" sz="3200" kern="1200">
              <a:solidFill>
                <a:schemeClr val="tx2"/>
              </a:solidFill>
              <a:latin typeface="+mj-lt"/>
              <a:ea typeface="Calibri Light"/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516F1A-B0FF-A400-CB0B-867721BC2E31}"/>
              </a:ext>
            </a:extLst>
          </p:cNvPr>
          <p:cNvSpPr txBox="1"/>
          <p:nvPr/>
        </p:nvSpPr>
        <p:spPr>
          <a:xfrm>
            <a:off x="6437601" y="1823357"/>
            <a:ext cx="5203208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cs typeface="Calibri"/>
              </a:rPr>
              <a:t>Stain -  A noticeable tooth discoloration. </a:t>
            </a:r>
            <a:r>
              <a:rPr lang="en-US" sz="2400" baseline="-25000" dirty="0">
                <a:solidFill>
                  <a:schemeClr val="tx2"/>
                </a:solidFill>
                <a:cs typeface="Calibri"/>
              </a:rPr>
              <a:t>2 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/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cs typeface="Calibri"/>
              </a:rPr>
              <a:t>Biofilm – Bacterial mass in a gel-like matrix on a surface. </a:t>
            </a:r>
            <a:r>
              <a:rPr lang="en-US" sz="2400" baseline="-25000" dirty="0">
                <a:solidFill>
                  <a:schemeClr val="tx2"/>
                </a:solidFill>
                <a:cs typeface="Calibri"/>
              </a:rPr>
              <a:t>2</a:t>
            </a:r>
            <a:endParaRPr lang="en-US" sz="2400" baseline="-25000" dirty="0">
              <a:solidFill>
                <a:schemeClr val="tx2"/>
              </a:solidFill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/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cs typeface="Calibri"/>
              </a:rPr>
              <a:t>Calculus – Biofilm mineralized by saliva. </a:t>
            </a:r>
            <a:r>
              <a:rPr lang="en-US" sz="2400" baseline="-25000" dirty="0">
                <a:solidFill>
                  <a:schemeClr val="tx2"/>
                </a:solidFill>
                <a:cs typeface="Calibri"/>
              </a:rPr>
              <a:t>2</a:t>
            </a:r>
            <a:endParaRPr lang="en-US" sz="2400" baseline="-25000" dirty="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sz="2400" dirty="0">
              <a:solidFill>
                <a:schemeClr val="tx2"/>
              </a:solidFill>
              <a:ea typeface="Calibri"/>
              <a:cs typeface="Calibri"/>
            </a:endParaRPr>
          </a:p>
        </p:txBody>
      </p:sp>
      <p:pic>
        <p:nvPicPr>
          <p:cNvPr id="4" name="Graphic 3" descr="Tooth outline">
            <a:extLst>
              <a:ext uri="{FF2B5EF4-FFF2-40B4-BE49-F238E27FC236}">
                <a16:creationId xmlns:a16="http://schemas.microsoft.com/office/drawing/2014/main" id="{746F4A0B-2550-92C0-28C3-A52B009C60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96620" y="3426726"/>
            <a:ext cx="1881116" cy="189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15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9" name="Rectangle 148">
            <a:extLst>
              <a:ext uri="{FF2B5EF4-FFF2-40B4-BE49-F238E27FC236}">
                <a16:creationId xmlns:a16="http://schemas.microsoft.com/office/drawing/2014/main" id="{6DDA8CE9-E0A6-4FF2-823D-D0860760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11195564-33B9-434B-9641-764F5905A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1D18C537-E336-47C4-836B-C342A230F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52475" y="1"/>
            <a:ext cx="4262009" cy="2602764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481F97D2-9A0D-4CA5-B9AF-27B558BCF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6678A47C-892D-47C9-A5D8-F8860B1B0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D9E8FDFA-59ED-4D6F-BA20-10CDF843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E958D9A5-8003-4D92-8C05-787C630F7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5A1259D8-0C3A-4069-A22F-537BBBB6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60995" y="62352"/>
            <a:ext cx="6028697" cy="6795648"/>
            <a:chOff x="6160995" y="62352"/>
            <a:chExt cx="6028697" cy="6795648"/>
          </a:xfrm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D90700B4-CEB5-450F-9EA7-95E355B50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582300F-F646-4FC3-94FC-0582F4B5E0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BB8E8B8-1900-4326-8858-F375F5D8A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A132C39-BC53-079B-924C-F4012207E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432" y="-382893"/>
            <a:ext cx="6702733" cy="298497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  <a:cs typeface="Calibri Light"/>
              </a:rPr>
              <a:t>Why our instruments matter.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43DF7E-E658-B35B-EB02-1F42182E59DA}"/>
              </a:ext>
            </a:extLst>
          </p:cNvPr>
          <p:cNvSpPr txBox="1"/>
          <p:nvPr/>
        </p:nvSpPr>
        <p:spPr>
          <a:xfrm>
            <a:off x="1612141" y="1859507"/>
            <a:ext cx="7676865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cs typeface="Calibri" panose="020F0502020204030204"/>
              </a:rPr>
              <a:t>Impacts treatment duration. </a:t>
            </a:r>
            <a:r>
              <a:rPr lang="en-US" sz="2400" baseline="-25000" dirty="0">
                <a:solidFill>
                  <a:schemeClr val="tx2"/>
                </a:solidFill>
                <a:cs typeface="Calibri" panose="020F0502020204030204"/>
              </a:rPr>
              <a:t>4</a:t>
            </a:r>
          </a:p>
          <a:p>
            <a:pPr marL="285750" indent="-285750">
              <a:buFont typeface="Arial"/>
              <a:buChar char="•"/>
            </a:pPr>
            <a:endParaRPr lang="en-US" sz="2400" dirty="0">
              <a:solidFill>
                <a:schemeClr val="tx2"/>
              </a:solidFill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cs typeface="Calibri" panose="020F0502020204030204"/>
              </a:rPr>
              <a:t>Clinician comfort. </a:t>
            </a:r>
            <a:r>
              <a:rPr lang="en-US" sz="2400" baseline="-25000" dirty="0">
                <a:solidFill>
                  <a:schemeClr val="tx2"/>
                </a:solidFill>
                <a:cs typeface="Calibri" panose="020F0502020204030204"/>
              </a:rPr>
              <a:t>13</a:t>
            </a:r>
          </a:p>
          <a:p>
            <a:pPr marL="285750" indent="-285750">
              <a:buFont typeface="Arial"/>
              <a:buChar char="•"/>
            </a:pPr>
            <a:endParaRPr lang="en-US" sz="2400" dirty="0">
              <a:solidFill>
                <a:schemeClr val="tx2"/>
              </a:solidFill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cs typeface="Calibri" panose="020F0502020204030204"/>
              </a:rPr>
              <a:t>Client comfort. </a:t>
            </a:r>
            <a:r>
              <a:rPr lang="en-US" sz="2400" baseline="-25000" dirty="0">
                <a:solidFill>
                  <a:schemeClr val="tx2"/>
                </a:solidFill>
                <a:cs typeface="Calibri" panose="020F0502020204030204"/>
              </a:rPr>
              <a:t>2</a:t>
            </a:r>
          </a:p>
          <a:p>
            <a:pPr marL="285750" indent="-285750">
              <a:buFont typeface="Arial"/>
              <a:buChar char="•"/>
            </a:pPr>
            <a:endParaRPr lang="en-US" sz="2400" dirty="0">
              <a:solidFill>
                <a:schemeClr val="tx2"/>
              </a:solidFill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cs typeface="Calibri" panose="020F0502020204030204"/>
              </a:rPr>
              <a:t>Longevity of career. </a:t>
            </a:r>
            <a:r>
              <a:rPr lang="en-US" sz="2400" baseline="-25000" dirty="0">
                <a:solidFill>
                  <a:schemeClr val="tx2"/>
                </a:solidFill>
                <a:cs typeface="Calibri" panose="020F0502020204030204"/>
              </a:rPr>
              <a:t>8</a:t>
            </a:r>
          </a:p>
          <a:p>
            <a:pPr marL="285750" indent="-285750">
              <a:buFont typeface="Arial"/>
              <a:buChar char="•"/>
            </a:pPr>
            <a:endParaRPr lang="en-US" sz="2400" dirty="0">
              <a:solidFill>
                <a:schemeClr val="tx2"/>
              </a:solidFill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cs typeface="Calibri" panose="020F0502020204030204"/>
              </a:rPr>
              <a:t>Technological advancements in standards of care. </a:t>
            </a:r>
            <a:r>
              <a:rPr lang="en-US" sz="2400" baseline="-25000" dirty="0">
                <a:solidFill>
                  <a:schemeClr val="tx2"/>
                </a:solidFill>
                <a:cs typeface="Calibri" panose="020F0502020204030204"/>
              </a:rPr>
              <a:t>1 </a:t>
            </a:r>
          </a:p>
          <a:p>
            <a:pPr marL="285750" indent="-285750">
              <a:buFont typeface="Arial"/>
              <a:buChar char="•"/>
            </a:pPr>
            <a:endParaRPr lang="en-US" sz="2400" dirty="0">
              <a:solidFill>
                <a:schemeClr val="tx2"/>
              </a:solidFill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endParaRPr lang="en-US" sz="2400" dirty="0">
              <a:solidFill>
                <a:schemeClr val="tx2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2678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B1EFC1-2137-F578-5AF1-1D7617A9E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045" y="160631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4000">
                <a:solidFill>
                  <a:schemeClr val="tx2"/>
                </a:solidFill>
              </a:rPr>
              <a:t>Hand activated instruments: What are they?</a:t>
            </a:r>
            <a:endParaRPr lang="en-US" sz="4000">
              <a:solidFill>
                <a:schemeClr val="tx2"/>
              </a:solidFill>
              <a:ea typeface="Calibri Light"/>
              <a:cs typeface="Calibri Light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76B7F-62B9-8ADF-6705-D78B8D2AB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045" y="1843686"/>
            <a:ext cx="9833548" cy="46595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cs typeface="Calibri"/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Instruments composed of metal, resin, or silicone. </a:t>
            </a:r>
            <a:r>
              <a:rPr lang="en-US" sz="2400" baseline="-25000" dirty="0">
                <a:solidFill>
                  <a:schemeClr val="tx2"/>
                </a:solidFill>
              </a:rPr>
              <a:t>2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Double or Single working ends. </a:t>
            </a:r>
            <a:r>
              <a:rPr lang="en-US" sz="2400" baseline="-25000" dirty="0">
                <a:solidFill>
                  <a:schemeClr val="tx2"/>
                </a:solidFill>
              </a:rPr>
              <a:t>2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Assessment instruments: Detection. </a:t>
            </a:r>
            <a:r>
              <a:rPr lang="en-US" sz="2400" baseline="-25000" dirty="0">
                <a:solidFill>
                  <a:schemeClr val="tx2"/>
                </a:solidFill>
              </a:rPr>
              <a:t>2</a:t>
            </a:r>
            <a:endParaRPr lang="en-US" sz="2400" baseline="-25000" dirty="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cs typeface="Calibri"/>
            </a:endParaRPr>
          </a:p>
          <a:p>
            <a:r>
              <a:rPr lang="en-US" sz="2400" dirty="0">
                <a:solidFill>
                  <a:schemeClr val="tx2"/>
                </a:solidFill>
                <a:cs typeface="Calibri"/>
              </a:rPr>
              <a:t>Treatment instruments: Removal. </a:t>
            </a:r>
            <a:r>
              <a:rPr lang="en-US" sz="2400" baseline="-25000" dirty="0">
                <a:solidFill>
                  <a:schemeClr val="tx2"/>
                </a:solidFill>
                <a:cs typeface="Calibri"/>
              </a:rPr>
              <a:t>2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cs typeface="Calibri"/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Graphic 3" descr="Dental Tools outline">
            <a:extLst>
              <a:ext uri="{FF2B5EF4-FFF2-40B4-BE49-F238E27FC236}">
                <a16:creationId xmlns:a16="http://schemas.microsoft.com/office/drawing/2014/main" id="{6C02D76E-D093-BAE2-2D83-69352AC4FF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90053" y="2145535"/>
            <a:ext cx="3898134" cy="3870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94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BC9ED-AF00-4D17-8BC2-C234CE189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79888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4000">
                <a:solidFill>
                  <a:schemeClr val="tx2"/>
                </a:solidFill>
                <a:cs typeface="Calibri Light"/>
              </a:rPr>
              <a:t>What are the benefits?</a:t>
            </a:r>
            <a:endParaRPr lang="en-US" sz="4000">
              <a:solidFill>
                <a:schemeClr val="tx2"/>
              </a:solidFill>
              <a:ea typeface="Calibri Light"/>
              <a:cs typeface="Calibri Light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D10E9-D456-49A1-05A6-D1C891368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1880462"/>
            <a:ext cx="9824368" cy="44476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Specific instruments can be used anywhere in the mouth. </a:t>
            </a:r>
            <a:r>
              <a:rPr lang="en-US" sz="2400" baseline="-25000" dirty="0">
                <a:solidFill>
                  <a:schemeClr val="tx2"/>
                </a:solidFill>
              </a:rPr>
              <a:t>2</a:t>
            </a:r>
            <a:endParaRPr lang="en-US" baseline="-25000" dirty="0">
              <a:solidFill>
                <a:schemeClr val="tx2"/>
              </a:solidFill>
            </a:endParaRPr>
          </a:p>
          <a:p>
            <a:pPr>
              <a:buFont typeface="Wingdings" panose="020B0604020202020204" pitchFamily="34" charset="0"/>
              <a:buChar char="ü"/>
            </a:pPr>
            <a:endParaRPr lang="en-US" sz="2400" dirty="0">
              <a:solidFill>
                <a:schemeClr val="tx2"/>
              </a:solidFill>
              <a:cs typeface="Calibri" panose="020F0502020204030204"/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Can be used on any client regardless of their periodontal health.</a:t>
            </a:r>
            <a:r>
              <a:rPr lang="en-US" sz="2400" baseline="-25000" dirty="0">
                <a:solidFill>
                  <a:schemeClr val="tx2"/>
                </a:solidFill>
              </a:rPr>
              <a:t> 2</a:t>
            </a:r>
            <a:endParaRPr lang="en-US" sz="2400" baseline="-25000" dirty="0">
              <a:solidFill>
                <a:schemeClr val="tx2"/>
              </a:solidFill>
              <a:cs typeface="Calibri"/>
            </a:endParaRPr>
          </a:p>
          <a:p>
            <a:endParaRPr lang="en-US" sz="2400" dirty="0">
              <a:solidFill>
                <a:schemeClr val="tx2"/>
              </a:solidFill>
              <a:cs typeface="Calibri"/>
            </a:endParaRPr>
          </a:p>
          <a:p>
            <a:r>
              <a:rPr lang="en-US" sz="2400" dirty="0">
                <a:solidFill>
                  <a:schemeClr val="tx2"/>
                </a:solidFill>
                <a:cs typeface="Calibri"/>
              </a:rPr>
              <a:t>Ergonomically correct handle. </a:t>
            </a:r>
            <a:r>
              <a:rPr lang="en-US" sz="2400" baseline="-25000" dirty="0">
                <a:solidFill>
                  <a:schemeClr val="tx2"/>
                </a:solidFill>
                <a:cs typeface="Calibri"/>
              </a:rPr>
              <a:t>13</a:t>
            </a:r>
          </a:p>
          <a:p>
            <a:endParaRPr lang="en-US" sz="2400" dirty="0">
              <a:solidFill>
                <a:schemeClr val="tx2"/>
              </a:solidFill>
              <a:cs typeface="Calibri"/>
            </a:endParaRPr>
          </a:p>
          <a:p>
            <a:r>
              <a:rPr lang="en-US" sz="2400" dirty="0">
                <a:solidFill>
                  <a:schemeClr val="tx2"/>
                </a:solidFill>
                <a:cs typeface="Calibri"/>
              </a:rPr>
              <a:t>Physical energy and adaptation. </a:t>
            </a:r>
            <a:r>
              <a:rPr lang="en-US" sz="2400" baseline="-25000" dirty="0">
                <a:solidFill>
                  <a:schemeClr val="tx2"/>
                </a:solidFill>
                <a:cs typeface="Calibri"/>
              </a:rPr>
              <a:t>2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>
              <a:buFont typeface="Wingdings" panose="020B0604020202020204" pitchFamily="34" charset="0"/>
              <a:buChar char="ü"/>
            </a:pPr>
            <a:endParaRPr lang="en-US" sz="2400" dirty="0">
              <a:solidFill>
                <a:schemeClr val="tx2"/>
              </a:solidFill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endParaRPr lang="en-US" sz="2400" dirty="0">
              <a:solidFill>
                <a:schemeClr val="tx2"/>
              </a:solidFill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endParaRPr lang="en-US" sz="1800" dirty="0">
              <a:solidFill>
                <a:schemeClr val="tx2"/>
              </a:solidFill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ü"/>
            </a:pPr>
            <a:endParaRPr lang="en-US" sz="1800" dirty="0">
              <a:solidFill>
                <a:schemeClr val="tx2"/>
              </a:solidFill>
              <a:cs typeface="Calibri" panose="020F0502020204030204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353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6047E6-278C-B120-0000-1AD14D85D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78992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  <a:cs typeface="Calibri Light"/>
              </a:rPr>
              <a:t>What are the drawbacks?</a:t>
            </a:r>
            <a:endParaRPr lang="en-US" sz="4000" dirty="0">
              <a:solidFill>
                <a:schemeClr val="tx2"/>
              </a:solidFill>
              <a:ea typeface="Calibri Light"/>
              <a:cs typeface="Calibri Light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74A67-FDB5-9034-A85A-2AFF545F3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3" y="1746624"/>
            <a:ext cx="9833548" cy="48100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Constant care and maintenance. </a:t>
            </a:r>
            <a:r>
              <a:rPr lang="en-US" sz="2400" baseline="-25000" dirty="0">
                <a:solidFill>
                  <a:schemeClr val="tx2"/>
                </a:solidFill>
              </a:rPr>
              <a:t>2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Musculoskeletal disorders. </a:t>
            </a:r>
            <a:r>
              <a:rPr lang="en-US" sz="2400" baseline="-25000" dirty="0">
                <a:solidFill>
                  <a:schemeClr val="tx2"/>
                </a:solidFill>
              </a:rPr>
              <a:t>11 </a:t>
            </a:r>
            <a:endParaRPr lang="en-US" sz="2400" baseline="-25000" dirty="0">
              <a:solidFill>
                <a:schemeClr val="tx2"/>
              </a:solidFill>
              <a:cs typeface="Calibri"/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Repetitive strain injuries. </a:t>
            </a:r>
            <a:r>
              <a:rPr lang="en-US" sz="2400" baseline="-25000" dirty="0">
                <a:solidFill>
                  <a:schemeClr val="tx2"/>
                </a:solidFill>
              </a:rPr>
              <a:t>8</a:t>
            </a:r>
            <a:endParaRPr lang="en-US" sz="2400" baseline="-25000" dirty="0">
              <a:solidFill>
                <a:schemeClr val="tx2"/>
              </a:solidFill>
              <a:cs typeface="Calibri"/>
            </a:endParaRPr>
          </a:p>
          <a:p>
            <a:endParaRPr lang="en-US" sz="2400" dirty="0">
              <a:solidFill>
                <a:schemeClr val="tx2"/>
              </a:solidFill>
              <a:cs typeface="Calibri"/>
            </a:endParaRPr>
          </a:p>
          <a:p>
            <a:r>
              <a:rPr lang="en-US" sz="2400" dirty="0">
                <a:solidFill>
                  <a:schemeClr val="tx2"/>
                </a:solidFill>
                <a:cs typeface="Calibri"/>
              </a:rPr>
              <a:t>Concerns regarding dental hygienists and dental professionals. </a:t>
            </a:r>
            <a:r>
              <a:rPr lang="en-US" sz="2400" baseline="-25000" dirty="0">
                <a:solidFill>
                  <a:schemeClr val="tx2"/>
                </a:solidFill>
                <a:cs typeface="Calibri"/>
              </a:rPr>
              <a:t>8</a:t>
            </a:r>
          </a:p>
          <a:p>
            <a:endParaRPr lang="en-US" sz="2400" dirty="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cs typeface="Calibri"/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7" cy="2175328"/>
            <a:chOff x="-305" y="-1"/>
            <a:chExt cx="3832880" cy="2876136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072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095957-2D8D-A70F-804C-AE2982BF1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39C83B4-CCB6-412E-B7FF-BA0CF31B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BA989C-D286-48D4-B3F1-84F3CBF09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1BA9E7-096D-BA51-01E3-CE013CD66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87" y="198977"/>
            <a:ext cx="9099508" cy="16378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Ultrasonic instruments: What are they?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8925B56-689F-4DFB-8FD0-9BB9D8DE8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179493" cy="2385844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9233DCD-C902-4E2F-ABB5-F2498FBB5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25B7C80-EAF5-443A-8461-946150B5C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8CD3602-8169-45DE-B122-457CF0F102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73D416A-6D94-4560-9975-67C1FD20E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7EE5FDC-1EEC-4871-BD9E-EF321D5F8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453321" y="4487852"/>
            <a:ext cx="2747353" cy="2375262"/>
            <a:chOff x="-305" y="-4155"/>
            <a:chExt cx="2514948" cy="2174333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DE1D26D-7254-43D9-9405-A77E66782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58F69F4-6E29-4950-A92E-ADD768EC8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A0AEE0D-D2B5-4616-8383-D61A58F06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2EA69949-F890-4A2C-84CB-7F0EAF6BD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DDC23-40C1-A8C7-1AF1-16FDF29657BE}"/>
              </a:ext>
            </a:extLst>
          </p:cNvPr>
          <p:cNvSpPr>
            <a:spLocks/>
          </p:cNvSpPr>
          <p:nvPr/>
        </p:nvSpPr>
        <p:spPr>
          <a:xfrm>
            <a:off x="416414" y="1351315"/>
            <a:ext cx="6995443" cy="45251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defTabSz="457200">
              <a:spcAft>
                <a:spcPts val="600"/>
              </a:spcAft>
            </a:pPr>
            <a:endParaRPr lang="en-US" sz="2400" kern="1200">
              <a:solidFill>
                <a:schemeClr val="tx2"/>
              </a:solidFill>
              <a:latin typeface="Calibri"/>
              <a:cs typeface="Calibri"/>
            </a:endParaRPr>
          </a:p>
          <a:p>
            <a:pPr defTabSz="457200">
              <a:spcAft>
                <a:spcPts val="600"/>
              </a:spcAft>
            </a:pPr>
            <a:endParaRPr lang="en-US" sz="2400" kern="1200">
              <a:solidFill>
                <a:schemeClr val="tx2"/>
              </a:solidFill>
              <a:latin typeface="Calibri"/>
              <a:cs typeface="Calibri"/>
            </a:endParaRPr>
          </a:p>
          <a:p>
            <a:pPr marL="342900" indent="-342900" defTabSz="457200">
              <a:spcAft>
                <a:spcPts val="600"/>
              </a:spcAft>
              <a:buFont typeface="Arial,Sans-Serif"/>
              <a:buChar char="•"/>
            </a:pPr>
            <a:endParaRPr lang="en-US" sz="2400">
              <a:solidFill>
                <a:schemeClr val="tx2"/>
              </a:solidFill>
              <a:latin typeface="Calibri"/>
              <a:cs typeface="Calibri"/>
            </a:endParaRPr>
          </a:p>
          <a:p>
            <a:pPr marL="342900" indent="-342900" defTabSz="457200">
              <a:spcAft>
                <a:spcPts val="600"/>
              </a:spcAft>
              <a:buFont typeface="Arial,Sans-Serif"/>
              <a:buChar char="•"/>
            </a:pPr>
            <a:r>
              <a:rPr lang="en-CA" sz="2400">
                <a:solidFill>
                  <a:schemeClr val="tx2"/>
                </a:solidFill>
                <a:latin typeface="Calibri"/>
                <a:cs typeface="Calibri"/>
              </a:rPr>
              <a:t>Vibrate at a very low-level. </a:t>
            </a:r>
            <a:r>
              <a:rPr lang="en-CA" sz="2400" baseline="-25000">
                <a:solidFill>
                  <a:schemeClr val="tx2"/>
                </a:solidFill>
                <a:latin typeface="Calibri"/>
                <a:cs typeface="Calibri"/>
              </a:rPr>
              <a:t>10</a:t>
            </a:r>
            <a:endParaRPr lang="en-CA" sz="2400" baseline="-2500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pPr marL="342900" indent="-342900" defTabSz="457200">
              <a:spcAft>
                <a:spcPts val="600"/>
              </a:spcAft>
              <a:buFont typeface="Arial,Sans-Serif"/>
              <a:buChar char="•"/>
            </a:pPr>
            <a:endParaRPr lang="en-US" sz="2400">
              <a:solidFill>
                <a:schemeClr val="tx2"/>
              </a:solidFill>
              <a:latin typeface="Calibri"/>
              <a:cs typeface="Calibri"/>
            </a:endParaRPr>
          </a:p>
          <a:p>
            <a:pPr marL="342900" indent="-342900" defTabSz="457200">
              <a:spcAft>
                <a:spcPts val="600"/>
              </a:spcAft>
              <a:buFont typeface="Arial,Sans-Serif"/>
              <a:buChar char="•"/>
            </a:pPr>
            <a:r>
              <a:rPr lang="en-US" sz="2400" kern="1200">
                <a:solidFill>
                  <a:schemeClr val="tx2"/>
                </a:solidFill>
                <a:latin typeface="Calibri"/>
                <a:ea typeface="+mn-ea"/>
                <a:cs typeface="Calibri"/>
              </a:rPr>
              <a:t>Used for treatment purposes: scaling and root </a:t>
            </a:r>
            <a:r>
              <a:rPr lang="en-CA" sz="2400" kern="1200">
                <a:solidFill>
                  <a:schemeClr val="tx2"/>
                </a:solidFill>
                <a:latin typeface="Calibri"/>
                <a:ea typeface="+mn-ea"/>
                <a:cs typeface="Calibri"/>
              </a:rPr>
              <a:t>planning.</a:t>
            </a:r>
            <a:r>
              <a:rPr lang="en-CA" sz="2400">
                <a:solidFill>
                  <a:schemeClr val="tx2"/>
                </a:solidFill>
                <a:latin typeface="Calibri"/>
                <a:cs typeface="Calibri"/>
              </a:rPr>
              <a:t> </a:t>
            </a:r>
            <a:r>
              <a:rPr lang="en-CA" sz="2400" baseline="-25000">
                <a:solidFill>
                  <a:schemeClr val="tx2"/>
                </a:solidFill>
                <a:latin typeface="Calibri"/>
                <a:cs typeface="Calibri"/>
              </a:rPr>
              <a:t>10</a:t>
            </a:r>
            <a:endParaRPr lang="en-CA" sz="2400" kern="1200" baseline="-25000">
              <a:solidFill>
                <a:schemeClr val="tx2"/>
              </a:solidFill>
              <a:latin typeface="+mn-lt"/>
              <a:cs typeface="Calibri"/>
            </a:endParaRPr>
          </a:p>
          <a:p>
            <a:pPr marL="342900" indent="-342900" defTabSz="457200">
              <a:spcAft>
                <a:spcPts val="600"/>
              </a:spcAft>
              <a:buFont typeface="Arial"/>
              <a:buChar char="•"/>
            </a:pPr>
            <a:endParaRPr lang="en-CA" sz="2400" kern="1200">
              <a:solidFill>
                <a:schemeClr val="tx2"/>
              </a:solidFill>
              <a:latin typeface="Calibri"/>
              <a:cs typeface="Calibri"/>
            </a:endParaRPr>
          </a:p>
          <a:p>
            <a:pPr marL="342900" indent="-342900" defTabSz="457200">
              <a:spcAft>
                <a:spcPts val="600"/>
              </a:spcAft>
              <a:buFont typeface="Arial"/>
              <a:buChar char="•"/>
            </a:pPr>
            <a:r>
              <a:rPr lang="en-CA" sz="2400" kern="1200">
                <a:solidFill>
                  <a:schemeClr val="tx2"/>
                </a:solidFill>
                <a:latin typeface="Calibri"/>
                <a:ea typeface="+mn-ea"/>
                <a:cs typeface="Calibri"/>
              </a:rPr>
              <a:t>Micro-ultrasonic tip.</a:t>
            </a:r>
            <a:r>
              <a:rPr lang="en-CA" sz="2400">
                <a:solidFill>
                  <a:schemeClr val="tx2"/>
                </a:solidFill>
                <a:latin typeface="Calibri"/>
                <a:cs typeface="Calibri"/>
              </a:rPr>
              <a:t> </a:t>
            </a:r>
            <a:r>
              <a:rPr lang="en-CA" sz="2400" baseline="-25000">
                <a:solidFill>
                  <a:schemeClr val="tx2"/>
                </a:solidFill>
                <a:latin typeface="Calibri"/>
                <a:cs typeface="Calibri"/>
              </a:rPr>
              <a:t>3,10</a:t>
            </a:r>
            <a:endParaRPr lang="en-CA" sz="2400" baseline="-2500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475726F-19B3-F371-F341-C29FAE75B0A3}"/>
              </a:ext>
            </a:extLst>
          </p:cNvPr>
          <p:cNvGrpSpPr/>
          <p:nvPr/>
        </p:nvGrpSpPr>
        <p:grpSpPr>
          <a:xfrm>
            <a:off x="6943002" y="2485698"/>
            <a:ext cx="5026535" cy="3886243"/>
            <a:chOff x="6863390" y="1928414"/>
            <a:chExt cx="4446506" cy="3601915"/>
          </a:xfrm>
        </p:grpSpPr>
        <p:sp>
          <p:nvSpPr>
            <p:cNvPr id="7" name="Text Placeholder 6">
              <a:extLst>
                <a:ext uri="{FF2B5EF4-FFF2-40B4-BE49-F238E27FC236}">
                  <a16:creationId xmlns:a16="http://schemas.microsoft.com/office/drawing/2014/main" id="{3443F833-984D-2578-6330-97DC59666298}"/>
                </a:ext>
              </a:extLst>
            </p:cNvPr>
            <p:cNvSpPr>
              <a:spLocks/>
            </p:cNvSpPr>
            <p:nvPr/>
          </p:nvSpPr>
          <p:spPr>
            <a:xfrm>
              <a:off x="6865961" y="4706417"/>
              <a:ext cx="4443935" cy="823912"/>
            </a:xfrm>
            <a:prstGeom prst="rect">
              <a:avLst/>
            </a:prstGeom>
          </p:spPr>
          <p:txBody>
            <a:bodyPr lIns="91440" tIns="45720" rIns="91440" bIns="45720" anchor="t"/>
            <a:lstStyle/>
            <a:p>
              <a:r>
                <a:rPr lang="en-US" sz="1200">
                  <a:solidFill>
                    <a:schemeClr val="bg2">
                      <a:lumMod val="50000"/>
                    </a:schemeClr>
                  </a:solidFill>
                  <a:ea typeface="+mn-lt"/>
                  <a:cs typeface="+mn-lt"/>
                </a:rPr>
                <a:t>https://dhnewswire.odha.on.ca/the-systemic-inflammatory-response-following-hand-instrumentation-versus-ultrasonic-instrumentation/</a:t>
              </a:r>
              <a:endParaRPr lang="en-US" sz="1200">
                <a:solidFill>
                  <a:schemeClr val="bg2">
                    <a:lumMod val="50000"/>
                  </a:schemeClr>
                </a:solidFill>
                <a:cs typeface="Calibri"/>
              </a:endParaRPr>
            </a:p>
            <a:p>
              <a:endParaRPr lang="en-US" sz="1000">
                <a:solidFill>
                  <a:schemeClr val="bg2">
                    <a:lumMod val="50000"/>
                  </a:schemeClr>
                </a:solidFill>
                <a:cs typeface="Calibri"/>
              </a:endParaRPr>
            </a:p>
          </p:txBody>
        </p:sp>
        <p:pic>
          <p:nvPicPr>
            <p:cNvPr id="9" name="Content Placeholder 8" descr="A hand holding a tool&#10;&#10;Description automatically generated">
              <a:extLst>
                <a:ext uri="{FF2B5EF4-FFF2-40B4-BE49-F238E27FC236}">
                  <a16:creationId xmlns:a16="http://schemas.microsoft.com/office/drawing/2014/main" id="{ADDE5AF2-972C-CD49-ED63-541F82451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63390" y="1928414"/>
              <a:ext cx="4190703" cy="277464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8808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1686</Words>
  <Application>Microsoft Macintosh PowerPoint</Application>
  <PresentationFormat>Widescreen</PresentationFormat>
  <Paragraphs>232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Arial,Sans-Serif</vt:lpstr>
      <vt:lpstr>Calibri</vt:lpstr>
      <vt:lpstr>Calibri Light</vt:lpstr>
      <vt:lpstr>Times New Roman</vt:lpstr>
      <vt:lpstr>Wingdings</vt:lpstr>
      <vt:lpstr>Office Theme</vt:lpstr>
      <vt:lpstr>Harmony in Dentistry: Handheld vs Ultrasonic Instruments</vt:lpstr>
      <vt:lpstr>Topics:</vt:lpstr>
      <vt:lpstr>Introduction:</vt:lpstr>
      <vt:lpstr>What are we removing with instruments?      </vt:lpstr>
      <vt:lpstr>Why our instruments matter.</vt:lpstr>
      <vt:lpstr>Hand activated instruments: What are they?</vt:lpstr>
      <vt:lpstr>What are the benefits?</vt:lpstr>
      <vt:lpstr>What are the drawbacks?</vt:lpstr>
      <vt:lpstr>Ultrasonic instruments: What are they?</vt:lpstr>
      <vt:lpstr>What are the benefits?</vt:lpstr>
      <vt:lpstr>What are the drawbacks?</vt:lpstr>
      <vt:lpstr>Question for the Class!</vt:lpstr>
      <vt:lpstr>What do dental hygienists think?</vt:lpstr>
      <vt:lpstr>Hygienist's Preferences cont.</vt:lpstr>
      <vt:lpstr>Hygienist's Preferences cont.</vt:lpstr>
      <vt:lpstr>Client Specific Considerations</vt:lpstr>
      <vt:lpstr>Gingivitis &amp; Periodontal Disease</vt:lpstr>
      <vt:lpstr>To summarize...</vt:lpstr>
      <vt:lpstr>Questions?</vt:lpstr>
      <vt:lpstr>LITERATURE CITED</vt:lpstr>
      <vt:lpstr>LITERATURE CITED</vt:lpstr>
      <vt:lpstr>LITERATURE CITED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Harmony in Dentistry: The benefits and drawbacks of handheld and ultrasonic instruments &amp; the preference of dental hygienists.</dc:title>
  <dc:creator>Megan Walbauer (DH Oct 23)</dc:creator>
  <cp:lastModifiedBy>Megan Walbauer (DH Oct 23)</cp:lastModifiedBy>
  <cp:revision>14</cp:revision>
  <dcterms:created xsi:type="dcterms:W3CDTF">2024-01-19T20:21:14Z</dcterms:created>
  <dcterms:modified xsi:type="dcterms:W3CDTF">2024-01-28T19:16:32Z</dcterms:modified>
</cp:coreProperties>
</file>